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gif" ContentType="image/gi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2" r:id="rId3"/>
  </p:sldMasterIdLst>
  <p:sldIdLst>
    <p:sldId id="256" r:id="rId4"/>
    <p:sldId id="257" r:id="rId5"/>
    <p:sldId id="258" r:id="rId6"/>
    <p:sldId id="322" r:id="rId7"/>
    <p:sldId id="323" r:id="rId8"/>
    <p:sldId id="262" r:id="rId9"/>
    <p:sldId id="325" r:id="rId10"/>
    <p:sldId id="332" r:id="rId11"/>
    <p:sldId id="331" r:id="rId12"/>
    <p:sldId id="326" r:id="rId13"/>
    <p:sldId id="333" r:id="rId14"/>
    <p:sldId id="334" r:id="rId15"/>
    <p:sldId id="327" r:id="rId16"/>
    <p:sldId id="328" r:id="rId17"/>
    <p:sldId id="329" r:id="rId18"/>
    <p:sldId id="330" r:id="rId19"/>
    <p:sldId id="335" r:id="rId20"/>
    <p:sldId id="274" r:id="rId21"/>
    <p:sldId id="260" r:id="rId22"/>
  </p:sldIdLst>
  <p:sldSz cx="12192000" cy="6858000"/>
  <p:notesSz cx="6858000" cy="9144000"/>
  <p:embeddedFontLst>
    <p:embeddedFont>
      <p:font typeface="Segoe UI Symbol" panose="020B0502040204020203" pitchFamily="34" charset="0"/>
      <p:regular r:id="rId26"/>
    </p:embeddedFont>
    <p:embeddedFont>
      <p:font typeface="微软雅黑" panose="020B0503020204020204" pitchFamily="34" charset="-122"/>
      <p:regular r:id="rId27"/>
    </p:embeddedFont>
    <p:embeddedFont>
      <p:font typeface="Segoe UI Light" panose="020B0502040204020203"/>
      <p:regular r:id="rId28"/>
      <p:italic r:id="rId29"/>
    </p:embeddedFont>
    <p:embeddedFont>
      <p:font typeface="Segoe UI Light" panose="020B0502040204020203" charset="0"/>
      <p:regular r:id="rId30"/>
      <p:italic r:id="rId31"/>
    </p:embeddedFont>
    <p:embeddedFont>
      <p:font typeface="华文行楷" panose="02010800040101010101" charset="-122"/>
      <p:regular r:id="rId32"/>
    </p:embeddedFont>
    <p:embeddedFont>
      <p:font typeface="Rage Italic" panose="03070502040507070304" charset="0"/>
      <p:regular r:id="rId33"/>
    </p:embeddedFont>
    <p:embeddedFont>
      <p:font typeface="华文中宋" panose="02010600040101010101" charset="-122"/>
      <p:regular r:id="rId34"/>
    </p:embeddedFont>
    <p:embeddedFont>
      <p:font typeface="Segoe UI Semibold" panose="020B0702040204020203" charset="0"/>
      <p:bold r:id="rId35"/>
    </p:embeddedFont>
    <p:embeddedFont>
      <p:font typeface="等线 Light" panose="02010600030101010101" charset="-122"/>
      <p:regular r:id="rId36"/>
    </p:embeddedFont>
    <p:embeddedFont>
      <p:font typeface="等线" panose="02010600030101010101" charset="-122"/>
      <p:regular r:id="rId37"/>
    </p:embeddedFont>
  </p:embeddedFontLst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8B357109-21C7-4152-A37E-075548C614B0}">
          <p14:sldIdLst>
            <p14:sldId id="256"/>
          </p14:sldIdLst>
        </p14:section>
        <p14:section name="目录" id="{F8524880-9A5E-4976-A791-C03378F7963F}">
          <p14:sldIdLst>
            <p14:sldId id="257"/>
          </p14:sldIdLst>
        </p14:section>
        <p14:section name="旅社介绍" id="{437634B0-186E-43E6-961D-A89BCF06BC8B}">
          <p14:sldIdLst>
            <p14:sldId id="258"/>
            <p14:sldId id="322"/>
            <p14:sldId id="323"/>
            <p14:sldId id="262"/>
            <p14:sldId id="325"/>
            <p14:sldId id="332"/>
            <p14:sldId id="331"/>
            <p14:sldId id="326"/>
            <p14:sldId id="333"/>
            <p14:sldId id="334"/>
            <p14:sldId id="327"/>
            <p14:sldId id="328"/>
            <p14:sldId id="329"/>
            <p14:sldId id="330"/>
            <p14:sldId id="335"/>
            <p14:sldId id="274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3" pos="303" userDrawn="1">
          <p15:clr>
            <a:srgbClr val="A4A3A4"/>
          </p15:clr>
        </p15:guide>
        <p15:guide id="4" pos="7368" userDrawn="1">
          <p15:clr>
            <a:srgbClr val="A4A3A4"/>
          </p15:clr>
        </p15:guide>
        <p15:guide id="5" orient="horz" pos="21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1" autoAdjust="0"/>
    <p:restoredTop sz="95975" autoAdjust="0"/>
  </p:normalViewPr>
  <p:slideViewPr>
    <p:cSldViewPr snapToGrid="0" showGuides="1">
      <p:cViewPr varScale="1">
        <p:scale>
          <a:sx n="91" d="100"/>
          <a:sy n="91" d="100"/>
        </p:scale>
        <p:origin x="84" y="396"/>
      </p:cViewPr>
      <p:guideLst>
        <p:guide pos="303"/>
        <p:guide pos="7368"/>
        <p:guide orient="horz" pos="210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10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8" Type="http://schemas.openxmlformats.org/officeDocument/2006/relationships/tags" Target="tags/tag24.xml"/><Relationship Id="rId37" Type="http://schemas.openxmlformats.org/officeDocument/2006/relationships/font" Target="fonts/font12.fntdata"/><Relationship Id="rId36" Type="http://schemas.openxmlformats.org/officeDocument/2006/relationships/font" Target="fonts/font11.fntdata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wdp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GIF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5" Type="http://schemas.microsoft.com/office/2007/relationships/hdphoto" Target="../media/image12.wdp"/><Relationship Id="rId4" Type="http://schemas.openxmlformats.org/officeDocument/2006/relationships/image" Target="../media/image11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7" Type="http://schemas.openxmlformats.org/officeDocument/2006/relationships/image" Target="../media/image15.jpeg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microsoft.com/office/2007/relationships/hdphoto" Target="../media/image12.wdp"/><Relationship Id="rId3" Type="http://schemas.openxmlformats.org/officeDocument/2006/relationships/image" Target="../media/image11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&amp;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内容占位符 12"/>
          <p:cNvSpPr>
            <a:spLocks noGrp="1"/>
          </p:cNvSpPr>
          <p:nvPr>
            <p:ph sz="quarter" idx="10" hasCustomPrompt="1"/>
          </p:nvPr>
        </p:nvSpPr>
        <p:spPr>
          <a:xfrm>
            <a:off x="1999578" y="2357035"/>
            <a:ext cx="4914900" cy="2339432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6600" spc="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输入</a:t>
            </a:r>
            <a:endParaRPr lang="en-US" altLang="zh-CN" dirty="0"/>
          </a:p>
          <a:p>
            <a:pPr lvl="0"/>
            <a:r>
              <a:rPr lang="zh-CN" altLang="en-US" dirty="0"/>
              <a:t>你的主题</a:t>
            </a:r>
            <a:endParaRPr lang="en-US" altLang="zh-CN" dirty="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1219200" y="5338785"/>
            <a:ext cx="6972300" cy="0"/>
          </a:xfrm>
          <a:prstGeom prst="line">
            <a:avLst/>
          </a:prstGeom>
          <a:ln w="6350">
            <a:solidFill>
              <a:schemeClr val="tx1">
                <a:lumMod val="25000"/>
                <a:lumOff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内容占位符 19"/>
          <p:cNvSpPr>
            <a:spLocks noGrp="1"/>
          </p:cNvSpPr>
          <p:nvPr>
            <p:ph sz="quarter" idx="11" hasCustomPrompt="1"/>
          </p:nvPr>
        </p:nvSpPr>
        <p:spPr>
          <a:xfrm>
            <a:off x="8716454" y="5193084"/>
            <a:ext cx="2888528" cy="467929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2800" spc="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输入方案名称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2" hasCustomPrompt="1"/>
          </p:nvPr>
        </p:nvSpPr>
        <p:spPr>
          <a:xfrm>
            <a:off x="5772152" y="906088"/>
            <a:ext cx="5486399" cy="808412"/>
          </a:xfrm>
        </p:spPr>
        <p:txBody>
          <a:bodyPr lIns="0" tIns="0" rIns="0" bIns="0">
            <a:normAutofit/>
          </a:bodyPr>
          <a:lstStyle>
            <a:lvl1pPr marL="0" indent="0" algn="r">
              <a:buNone/>
              <a:defRPr sz="1600" spc="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</a:defRPr>
            </a:lvl1pPr>
          </a:lstStyle>
          <a:p>
            <a:pPr lvl="0"/>
            <a:r>
              <a:rPr lang="zh-CN" altLang="en-US" dirty="0"/>
              <a:t>输入一些英文字母</a:t>
            </a:r>
            <a:endParaRPr lang="zh-CN" altLang="en-US" dirty="0"/>
          </a:p>
        </p:txBody>
      </p:sp>
      <p:sp>
        <p:nvSpPr>
          <p:cNvPr id="27" name="内容占位符 26"/>
          <p:cNvSpPr>
            <a:spLocks noGrp="1"/>
          </p:cNvSpPr>
          <p:nvPr>
            <p:ph sz="quarter" idx="13" hasCustomPrompt="1"/>
          </p:nvPr>
        </p:nvSpPr>
        <p:spPr>
          <a:xfrm>
            <a:off x="3961674" y="3557482"/>
            <a:ext cx="2933700" cy="849468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050" spc="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</a:defRPr>
            </a:lvl1pPr>
          </a:lstStyle>
          <a:p>
            <a:pPr lvl="0"/>
            <a:r>
              <a:rPr lang="en-US" altLang="zh-CN" dirty="0"/>
              <a:t>DREAM</a:t>
            </a:r>
            <a:endParaRPr lang="en-US" altLang="zh-CN" dirty="0"/>
          </a:p>
          <a:p>
            <a:pPr lvl="0"/>
            <a:r>
              <a:rPr lang="en-US" altLang="zh-CN" dirty="0"/>
              <a:t>TRAVEL</a:t>
            </a:r>
            <a:endParaRPr lang="zh-CN" altLang="en-US" dirty="0"/>
          </a:p>
        </p:txBody>
      </p:sp>
      <p:sp>
        <p:nvSpPr>
          <p:cNvPr id="28" name="内容占位符 27"/>
          <p:cNvSpPr>
            <a:spLocks noGrp="1"/>
          </p:cNvSpPr>
          <p:nvPr>
            <p:ph sz="quarter" idx="14" hasCustomPrompt="1"/>
          </p:nvPr>
        </p:nvSpPr>
        <p:spPr>
          <a:xfrm>
            <a:off x="1219200" y="5531416"/>
            <a:ext cx="2933700" cy="43492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 spc="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</a:defRPr>
            </a:lvl1pPr>
          </a:lstStyle>
          <a:p>
            <a:pPr lvl="0"/>
            <a:r>
              <a:rPr lang="zh-CN" altLang="en-US" dirty="0"/>
              <a:t>汇报人：</a:t>
            </a:r>
            <a:endParaRPr lang="zh-CN" altLang="en-US" dirty="0"/>
          </a:p>
        </p:txBody>
      </p:sp>
      <p:sp>
        <p:nvSpPr>
          <p:cNvPr id="30" name="内容占位符 29"/>
          <p:cNvSpPr>
            <a:spLocks noGrp="1"/>
          </p:cNvSpPr>
          <p:nvPr>
            <p:ph sz="quarter" idx="15" hasCustomPrompt="1"/>
          </p:nvPr>
        </p:nvSpPr>
        <p:spPr>
          <a:xfrm>
            <a:off x="4152900" y="5531416"/>
            <a:ext cx="2933700" cy="43492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 spc="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</a:defRPr>
            </a:lvl1pPr>
          </a:lstStyle>
          <a:p>
            <a:pPr lvl="0"/>
            <a:r>
              <a:rPr lang="zh-CN" altLang="en-US" dirty="0"/>
              <a:t>汇报时间：</a:t>
            </a:r>
            <a:endParaRPr lang="zh-CN" altLang="en-US" dirty="0"/>
          </a:p>
        </p:txBody>
      </p:sp>
      <p:pic>
        <p:nvPicPr>
          <p:cNvPr id="31" name="图片 30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06088"/>
            <a:ext cx="1413513" cy="188468"/>
          </a:xfrm>
          <a:prstGeom prst="rect">
            <a:avLst/>
          </a:prstGeom>
        </p:spPr>
      </p:pic>
      <p:sp>
        <p:nvSpPr>
          <p:cNvPr id="35" name="椭圆 34"/>
          <p:cNvSpPr/>
          <p:nvPr userDrawn="1"/>
        </p:nvSpPr>
        <p:spPr>
          <a:xfrm>
            <a:off x="3790644" y="-4300394"/>
            <a:ext cx="7467907" cy="7467907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 userDrawn="1"/>
        </p:nvSpPr>
        <p:spPr>
          <a:xfrm>
            <a:off x="7348761" y="2720395"/>
            <a:ext cx="9686478" cy="5622041"/>
          </a:xfrm>
          <a:prstGeom prst="ellipse">
            <a:avLst/>
          </a:prstGeom>
          <a:solidFill>
            <a:schemeClr val="accent2">
              <a:alpha val="6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 userDrawn="1"/>
        </p:nvSpPr>
        <p:spPr>
          <a:xfrm>
            <a:off x="3118250" y="4571381"/>
            <a:ext cx="7467907" cy="7467907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>
            <a:off x="-2064438" y="-4669409"/>
            <a:ext cx="9919098" cy="9076359"/>
          </a:xfrm>
          <a:prstGeom prst="ellipse">
            <a:avLst/>
          </a:prstGeom>
          <a:solidFill>
            <a:schemeClr val="accent1">
              <a:alpha val="18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 userDrawn="1"/>
        </p:nvSpPr>
        <p:spPr>
          <a:xfrm>
            <a:off x="9652087" y="-1637368"/>
            <a:ext cx="4509270" cy="5255935"/>
          </a:xfrm>
          <a:prstGeom prst="ellipse">
            <a:avLst/>
          </a:prstGeom>
          <a:solidFill>
            <a:schemeClr val="accent1">
              <a:alpha val="16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 rot="8100000">
            <a:off x="419422" y="420538"/>
            <a:ext cx="647700" cy="6477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2" hasCustomPrompt="1"/>
          </p:nvPr>
        </p:nvSpPr>
        <p:spPr>
          <a:xfrm>
            <a:off x="743272" y="712573"/>
            <a:ext cx="7666522" cy="47985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0" spc="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在此输入标题</a:t>
            </a:r>
            <a:endParaRPr lang="zh-CN" altLang="en-US" dirty="0"/>
          </a:p>
        </p:txBody>
      </p:sp>
      <p:sp>
        <p:nvSpPr>
          <p:cNvPr id="9" name="椭圆 8"/>
          <p:cNvSpPr/>
          <p:nvPr userDrawn="1"/>
        </p:nvSpPr>
        <p:spPr>
          <a:xfrm>
            <a:off x="-5733864" y="3657600"/>
            <a:ext cx="15769079" cy="10591800"/>
          </a:xfrm>
          <a:prstGeom prst="ellipse">
            <a:avLst/>
          </a:prstGeom>
          <a:solidFill>
            <a:schemeClr val="accent1">
              <a:alpha val="14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564640" y="6438900"/>
            <a:ext cx="9884088" cy="0"/>
          </a:xfrm>
          <a:prstGeom prst="line">
            <a:avLst/>
          </a:prstGeom>
          <a:ln w="6350">
            <a:solidFill>
              <a:schemeClr val="tx1">
                <a:lumMod val="25000"/>
                <a:lumOff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 userDrawn="1"/>
        </p:nvGrpSpPr>
        <p:grpSpPr>
          <a:xfrm>
            <a:off x="806618" y="6337300"/>
            <a:ext cx="185642" cy="185642"/>
            <a:chOff x="743272" y="6206387"/>
            <a:chExt cx="390437" cy="390437"/>
          </a:xfrm>
        </p:grpSpPr>
        <p:cxnSp>
          <p:nvCxnSpPr>
            <p:cNvPr id="11" name="直接连接符 10"/>
            <p:cNvCxnSpPr/>
            <p:nvPr userDrawn="1"/>
          </p:nvCxnSpPr>
          <p:spPr>
            <a:xfrm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 userDrawn="1"/>
          </p:nvCxnSpPr>
          <p:spPr>
            <a:xfrm flipH="1"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图片 22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789940"/>
            <a:ext cx="1485900" cy="198120"/>
          </a:xfrm>
          <a:prstGeom prst="rect">
            <a:avLst/>
          </a:prstGeom>
        </p:spPr>
      </p:pic>
      <p:sp>
        <p:nvSpPr>
          <p:cNvPr id="2" name="图片占位符 1"/>
          <p:cNvSpPr>
            <a:spLocks noGrp="1"/>
          </p:cNvSpPr>
          <p:nvPr>
            <p:ph type="pic" sz="quarter" idx="13"/>
          </p:nvPr>
        </p:nvSpPr>
        <p:spPr>
          <a:xfrm>
            <a:off x="1556423" y="1539488"/>
            <a:ext cx="2786741" cy="452857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4"/>
          </p:nvPr>
        </p:nvSpPr>
        <p:spPr>
          <a:xfrm>
            <a:off x="4718867" y="1539489"/>
            <a:ext cx="2786400" cy="20916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5"/>
          </p:nvPr>
        </p:nvSpPr>
        <p:spPr>
          <a:xfrm>
            <a:off x="7848838" y="1539488"/>
            <a:ext cx="2786400" cy="20916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4718867" y="3989407"/>
            <a:ext cx="1870378" cy="443654"/>
          </a:xfrm>
          <a:prstGeom prst="rect">
            <a:avLst/>
          </a:prstGeom>
        </p:spPr>
        <p:txBody>
          <a:bodyPr vert="horz" wrap="square" lIns="91440" tIns="45720" rIns="91440" bIns="45720" anchor="t" anchorCtr="0">
            <a:no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7" hasCustomPrompt="1"/>
          </p:nvPr>
        </p:nvSpPr>
        <p:spPr>
          <a:xfrm>
            <a:off x="4714505" y="4514819"/>
            <a:ext cx="5919601" cy="1165713"/>
          </a:xfrm>
          <a:prstGeom prst="rect">
            <a:avLst/>
          </a:prstGeom>
        </p:spPr>
        <p:txBody>
          <a:bodyPr vert="horz" wrap="square" lIns="91440" tIns="45720" rIns="91440" bIns="45720" anchor="t" anchorCtr="0">
            <a:noAutofit/>
          </a:bodyPr>
          <a:lstStyle>
            <a:lvl1pPr marL="0" indent="-228600" algn="l" defTabSz="914400" rtl="0" eaLnBrk="1" latinLnBrk="0" hangingPunct="1">
              <a:lnSpc>
                <a:spcPct val="12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de-DE" altLang="zh-CN" dirty="0"/>
              <a:t>Lorem ipsum dolor sit amet, consectetuer adipiscing elit. Maecenas porttitor congue massa. Fusce posuere, magna sed pulvinar ultricies, purus lectus malesuada libero, sit amet commodo magna eros quis urna.</a:t>
            </a:r>
            <a:endParaRPr lang="zh-CN" altLang="en-US" dirty="0"/>
          </a:p>
        </p:txBody>
      </p:sp>
      <p:cxnSp>
        <p:nvCxnSpPr>
          <p:cNvPr id="16" name="直接连接符 15"/>
          <p:cNvCxnSpPr/>
          <p:nvPr userDrawn="1"/>
        </p:nvCxnSpPr>
        <p:spPr>
          <a:xfrm flipV="1">
            <a:off x="7489370" y="4211300"/>
            <a:ext cx="3144736" cy="6098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 userDrawn="1"/>
        </p:nvSpPr>
        <p:spPr>
          <a:xfrm>
            <a:off x="9652087" y="-1637368"/>
            <a:ext cx="4509270" cy="5255935"/>
          </a:xfrm>
          <a:prstGeom prst="ellipse">
            <a:avLst/>
          </a:prstGeom>
          <a:solidFill>
            <a:schemeClr val="accent1">
              <a:alpha val="16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 rot="8100000">
            <a:off x="419422" y="420538"/>
            <a:ext cx="647700" cy="6477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2" hasCustomPrompt="1"/>
          </p:nvPr>
        </p:nvSpPr>
        <p:spPr>
          <a:xfrm>
            <a:off x="743272" y="712573"/>
            <a:ext cx="7666522" cy="47985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0" spc="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在此输入标题</a:t>
            </a:r>
            <a:endParaRPr lang="zh-CN" altLang="en-US" dirty="0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564640" y="6438900"/>
            <a:ext cx="9884088" cy="0"/>
          </a:xfrm>
          <a:prstGeom prst="line">
            <a:avLst/>
          </a:prstGeom>
          <a:ln w="6350">
            <a:solidFill>
              <a:schemeClr val="tx1">
                <a:lumMod val="25000"/>
                <a:lumOff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 userDrawn="1"/>
        </p:nvGrpSpPr>
        <p:grpSpPr>
          <a:xfrm>
            <a:off x="806618" y="6337300"/>
            <a:ext cx="185642" cy="185642"/>
            <a:chOff x="743272" y="6206387"/>
            <a:chExt cx="390437" cy="390437"/>
          </a:xfrm>
        </p:grpSpPr>
        <p:cxnSp>
          <p:nvCxnSpPr>
            <p:cNvPr id="11" name="直接连接符 10"/>
            <p:cNvCxnSpPr/>
            <p:nvPr userDrawn="1"/>
          </p:nvCxnSpPr>
          <p:spPr>
            <a:xfrm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 userDrawn="1"/>
          </p:nvCxnSpPr>
          <p:spPr>
            <a:xfrm flipH="1"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图片 22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789940"/>
            <a:ext cx="1485900" cy="198120"/>
          </a:xfrm>
          <a:prstGeom prst="rect">
            <a:avLst/>
          </a:prstGeom>
        </p:spPr>
      </p:pic>
      <p:sp>
        <p:nvSpPr>
          <p:cNvPr id="2" name="图片占位符 1"/>
          <p:cNvSpPr>
            <a:spLocks noGrp="1"/>
          </p:cNvSpPr>
          <p:nvPr>
            <p:ph type="pic" sz="quarter" idx="13"/>
          </p:nvPr>
        </p:nvSpPr>
        <p:spPr>
          <a:xfrm>
            <a:off x="3756518" y="1715423"/>
            <a:ext cx="2101278" cy="314849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4"/>
          </p:nvPr>
        </p:nvSpPr>
        <p:spPr>
          <a:xfrm>
            <a:off x="6306392" y="1715423"/>
            <a:ext cx="2101278" cy="314849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5"/>
          </p:nvPr>
        </p:nvSpPr>
        <p:spPr>
          <a:xfrm>
            <a:off x="8916955" y="1715423"/>
            <a:ext cx="2101278" cy="314849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7" hasCustomPrompt="1"/>
          </p:nvPr>
        </p:nvSpPr>
        <p:spPr>
          <a:xfrm>
            <a:off x="3756518" y="5322412"/>
            <a:ext cx="1870378" cy="276999"/>
          </a:xfrm>
          <a:prstGeom prst="rect">
            <a:avLst/>
          </a:prstGeom>
        </p:spPr>
        <p:txBody>
          <a:bodyPr vert="horz" wrap="square" lIns="0" tIns="0" rIns="0" bIns="0" anchor="t" anchorCtr="0">
            <a:no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20" hasCustomPrompt="1"/>
          </p:nvPr>
        </p:nvSpPr>
        <p:spPr>
          <a:xfrm>
            <a:off x="3756518" y="5741784"/>
            <a:ext cx="2369344" cy="1014637"/>
          </a:xfrm>
          <a:prstGeom prst="rect">
            <a:avLst/>
          </a:prstGeom>
        </p:spPr>
        <p:txBody>
          <a:bodyPr vert="horz" wrap="square" lIns="0" tIns="0" rIns="0" bIns="0" anchor="t" anchorCtr="0">
            <a:no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21" hasCustomPrompt="1"/>
          </p:nvPr>
        </p:nvSpPr>
        <p:spPr>
          <a:xfrm>
            <a:off x="6306392" y="5322412"/>
            <a:ext cx="1870378" cy="276999"/>
          </a:xfrm>
          <a:prstGeom prst="rect">
            <a:avLst/>
          </a:prstGeom>
        </p:spPr>
        <p:txBody>
          <a:bodyPr vert="horz" wrap="square" lIns="0" tIns="0" rIns="0" bIns="0" anchor="t" anchorCtr="0">
            <a:no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22" hasCustomPrompt="1"/>
          </p:nvPr>
        </p:nvSpPr>
        <p:spPr>
          <a:xfrm>
            <a:off x="6306392" y="5741784"/>
            <a:ext cx="2369344" cy="1014637"/>
          </a:xfrm>
          <a:prstGeom prst="rect">
            <a:avLst/>
          </a:prstGeom>
        </p:spPr>
        <p:txBody>
          <a:bodyPr vert="horz" wrap="square" lIns="0" tIns="0" rIns="0" bIns="0" anchor="t" anchorCtr="0">
            <a:no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23" hasCustomPrompt="1"/>
          </p:nvPr>
        </p:nvSpPr>
        <p:spPr>
          <a:xfrm>
            <a:off x="8916955" y="5322412"/>
            <a:ext cx="1870378" cy="276999"/>
          </a:xfrm>
          <a:prstGeom prst="rect">
            <a:avLst/>
          </a:prstGeom>
        </p:spPr>
        <p:txBody>
          <a:bodyPr vert="horz" wrap="square" lIns="0" tIns="0" rIns="0" bIns="0" anchor="t" anchorCtr="0">
            <a:no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24" hasCustomPrompt="1"/>
          </p:nvPr>
        </p:nvSpPr>
        <p:spPr>
          <a:xfrm>
            <a:off x="8916955" y="5741784"/>
            <a:ext cx="2369344" cy="1014637"/>
          </a:xfrm>
          <a:prstGeom prst="rect">
            <a:avLst/>
          </a:prstGeom>
        </p:spPr>
        <p:txBody>
          <a:bodyPr vert="horz" wrap="square" lIns="0" tIns="0" rIns="0" bIns="0" anchor="t" anchorCtr="0">
            <a:no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素材页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 userDrawn="1"/>
        </p:nvSpPr>
        <p:spPr>
          <a:xfrm rot="19800000">
            <a:off x="419422" y="420538"/>
            <a:ext cx="647700" cy="6477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4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743272" y="712573"/>
            <a:ext cx="7666522" cy="47985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0" spc="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在此输入标题</a:t>
            </a:r>
            <a:endParaRPr lang="zh-CN" altLang="en-US" dirty="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1564640" y="6438900"/>
            <a:ext cx="9884088" cy="0"/>
          </a:xfrm>
          <a:prstGeom prst="line">
            <a:avLst/>
          </a:prstGeom>
          <a:ln w="6350">
            <a:solidFill>
              <a:schemeClr val="tx1">
                <a:lumMod val="25000"/>
                <a:lumOff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 userDrawn="1"/>
        </p:nvGrpSpPr>
        <p:grpSpPr>
          <a:xfrm>
            <a:off x="806618" y="6337300"/>
            <a:ext cx="185642" cy="185642"/>
            <a:chOff x="743272" y="6206387"/>
            <a:chExt cx="390437" cy="390437"/>
          </a:xfrm>
        </p:grpSpPr>
        <p:cxnSp>
          <p:nvCxnSpPr>
            <p:cNvPr id="6" name="直接连接符 5"/>
            <p:cNvCxnSpPr/>
            <p:nvPr userDrawn="1"/>
          </p:nvCxnSpPr>
          <p:spPr>
            <a:xfrm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 userDrawn="1"/>
          </p:nvCxnSpPr>
          <p:spPr>
            <a:xfrm flipH="1"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789940"/>
            <a:ext cx="1485900" cy="1981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声明页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6207"/>
            <a:ext cx="12180003" cy="6858000"/>
          </a:xfrm>
          <a:prstGeom prst="rect">
            <a:avLst/>
          </a:prstGeom>
          <a:solidFill>
            <a:srgbClr val="E6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626964" y="568470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2450801" y="595724"/>
            <a:ext cx="1402001" cy="5666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图片出处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来源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作者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159510" y="595724"/>
            <a:ext cx="7074345" cy="5666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1" lang="en-US" altLang="zh-CN" sz="1400" dirty="0">
                <a:solidFill>
                  <a:schemeClr val="bg1"/>
                </a:solidFill>
              </a:rPr>
              <a:t>Segoe UI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1.2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pexels.com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本网站所提供的任何信息内容（包括但不限于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Word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文档、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Excel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图表、图片素材等）均受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中华人民共和国著作权法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信息网络传播权保护条例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及其他适用的法律法规的保护，未经权利人书面明确授权，信息内容的任何部分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包括图片或图表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不得被全部或部分的复制、传播、销售，否则将承担法律责任。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设计灵感来自网易云音乐人格主导色测试报告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陈小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（邮箱：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561822335@qq.com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98462" y="83245"/>
            <a:ext cx="1402001" cy="6295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 userDrawn="1"/>
        </p:nvSpPr>
        <p:spPr>
          <a:xfrm>
            <a:off x="1424041" y="737135"/>
            <a:ext cx="198417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dist"/>
            <a:r>
              <a:rPr lang="zh-CN" alt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目录</a:t>
            </a:r>
            <a:endParaRPr lang="zh-CN" altLang="en-US" sz="48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516380" y="1577198"/>
            <a:ext cx="1891839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dist"/>
            <a:r>
              <a:rPr lang="en-US" altLang="zh-CN" sz="1400" dirty="0">
                <a:solidFill>
                  <a:schemeClr val="tx1">
                    <a:lumMod val="25000"/>
                    <a:lumOff val="75000"/>
                  </a:schemeClr>
                </a:solidFill>
                <a:latin typeface="+mj-ea"/>
                <a:ea typeface="+mj-ea"/>
              </a:rPr>
              <a:t>CONTENTS</a:t>
            </a:r>
            <a:endParaRPr lang="zh-CN" altLang="en-US" sz="1400" dirty="0">
              <a:solidFill>
                <a:schemeClr val="tx1">
                  <a:lumMod val="25000"/>
                  <a:lumOff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-1762225" y="-1826935"/>
            <a:ext cx="6134691" cy="5255935"/>
          </a:xfrm>
          <a:prstGeom prst="ellipse">
            <a:avLst/>
          </a:prstGeom>
          <a:solidFill>
            <a:schemeClr val="accent1">
              <a:alpha val="13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1821180" y="3048260"/>
            <a:ext cx="14421235" cy="9686478"/>
          </a:xfrm>
          <a:prstGeom prst="ellipse">
            <a:avLst/>
          </a:prstGeom>
          <a:solidFill>
            <a:schemeClr val="accent1">
              <a:alpha val="13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-806788" y="-1146780"/>
            <a:ext cx="5255935" cy="4277483"/>
          </a:xfrm>
          <a:prstGeom prst="ellipse">
            <a:avLst/>
          </a:prstGeom>
          <a:solidFill>
            <a:schemeClr val="accent1">
              <a:alpha val="13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 userDrawn="1"/>
        </p:nvSpPr>
        <p:spPr>
          <a:xfrm>
            <a:off x="7303968" y="1792642"/>
            <a:ext cx="7859831" cy="5279304"/>
          </a:xfrm>
          <a:prstGeom prst="ellipse">
            <a:avLst/>
          </a:prstGeom>
          <a:solidFill>
            <a:schemeClr val="accent2">
              <a:alpha val="6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1" name="文本框 10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0" name="文本框 9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: 圆角 6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5239657" y="1594259"/>
            <a:ext cx="6429829" cy="354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免费下载更多</a:t>
            </a:r>
            <a:endParaRPr lang="en-US" altLang="zh-CN" sz="3600" b="1" kern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微软官方</a:t>
            </a:r>
            <a:r>
              <a:rPr lang="en-US" altLang="zh-CN" sz="3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sz="36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endParaRPr lang="en-US" altLang="zh-CN" sz="3600" b="1" kern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0" name="图片 9">
            <a:hlinkClick r:id="rId3"/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/>
          <p:cNvCxnSpPr/>
          <p:nvPr userDrawn="1"/>
        </p:nvCxnSpPr>
        <p:spPr>
          <a:xfrm>
            <a:off x="4816999" y="5630627"/>
            <a:ext cx="6879701" cy="0"/>
          </a:xfrm>
          <a:prstGeom prst="line">
            <a:avLst/>
          </a:prstGeom>
          <a:ln w="6350">
            <a:solidFill>
              <a:schemeClr val="tx1">
                <a:lumMod val="25000"/>
                <a:lumOff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占位符 22"/>
          <p:cNvSpPr>
            <a:spLocks noGrp="1"/>
          </p:cNvSpPr>
          <p:nvPr>
            <p:ph type="body" sz="quarter" idx="10" hasCustomPrompt="1"/>
          </p:nvPr>
        </p:nvSpPr>
        <p:spPr>
          <a:xfrm>
            <a:off x="5353050" y="946150"/>
            <a:ext cx="6343650" cy="187325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150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</a:defRPr>
            </a:lvl1pPr>
          </a:lstStyle>
          <a:p>
            <a:pPr lvl="0"/>
            <a:r>
              <a:rPr lang="en-US" altLang="zh-CN" dirty="0"/>
              <a:t>PART 01</a:t>
            </a:r>
            <a:endParaRPr lang="zh-CN" altLang="en-US" dirty="0"/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1" hasCustomPrompt="1"/>
          </p:nvPr>
        </p:nvSpPr>
        <p:spPr>
          <a:xfrm>
            <a:off x="-206899" y="3823481"/>
            <a:ext cx="5023898" cy="2013879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6600" spc="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输入</a:t>
            </a:r>
            <a:endParaRPr lang="en-US" altLang="zh-CN" dirty="0"/>
          </a:p>
          <a:p>
            <a:pPr lvl="0"/>
            <a:r>
              <a:rPr lang="zh-CN" altLang="en-US" dirty="0"/>
              <a:t>标题</a:t>
            </a:r>
            <a:endParaRPr lang="zh-CN" altLang="en-US" dirty="0"/>
          </a:p>
        </p:txBody>
      </p:sp>
      <p:cxnSp>
        <p:nvCxnSpPr>
          <p:cNvPr id="26" name="直接连接符 25"/>
          <p:cNvCxnSpPr/>
          <p:nvPr userDrawn="1"/>
        </p:nvCxnSpPr>
        <p:spPr>
          <a:xfrm>
            <a:off x="10782300" y="2590800"/>
            <a:ext cx="914400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占位符 27"/>
          <p:cNvSpPr>
            <a:spLocks noGrp="1"/>
          </p:cNvSpPr>
          <p:nvPr>
            <p:ph type="body" sz="quarter" idx="12" hasCustomPrompt="1"/>
          </p:nvPr>
        </p:nvSpPr>
        <p:spPr>
          <a:xfrm>
            <a:off x="4030179" y="5291333"/>
            <a:ext cx="7666522" cy="50250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这里是一些介绍</a:t>
            </a:r>
            <a:endParaRPr lang="zh-CN" altLang="en-US" dirty="0"/>
          </a:p>
        </p:txBody>
      </p:sp>
      <p:sp>
        <p:nvSpPr>
          <p:cNvPr id="35" name="椭圆 34"/>
          <p:cNvSpPr/>
          <p:nvPr userDrawn="1"/>
        </p:nvSpPr>
        <p:spPr>
          <a:xfrm>
            <a:off x="-2142613" y="2819400"/>
            <a:ext cx="6134691" cy="5255935"/>
          </a:xfrm>
          <a:prstGeom prst="ellipse">
            <a:avLst/>
          </a:prstGeom>
          <a:solidFill>
            <a:schemeClr val="accent1">
              <a:alpha val="17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 userDrawn="1"/>
        </p:nvSpPr>
        <p:spPr>
          <a:xfrm>
            <a:off x="2149475" y="-4897185"/>
            <a:ext cx="14421235" cy="9686478"/>
          </a:xfrm>
          <a:prstGeom prst="ellipse">
            <a:avLst/>
          </a:prstGeom>
          <a:solidFill>
            <a:schemeClr val="accent1">
              <a:alpha val="12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椭圆 36"/>
          <p:cNvSpPr/>
          <p:nvPr userDrawn="1"/>
        </p:nvSpPr>
        <p:spPr>
          <a:xfrm>
            <a:off x="8524875" y="4464050"/>
            <a:ext cx="6134691" cy="5255935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 userDrawn="1"/>
        </p:nvSpPr>
        <p:spPr>
          <a:xfrm>
            <a:off x="9652087" y="-1637368"/>
            <a:ext cx="4509270" cy="5255935"/>
          </a:xfrm>
          <a:prstGeom prst="ellipse">
            <a:avLst/>
          </a:prstGeom>
          <a:solidFill>
            <a:schemeClr val="accent1">
              <a:alpha val="16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 rot="8100000">
            <a:off x="419422" y="420538"/>
            <a:ext cx="647700" cy="6477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2" hasCustomPrompt="1"/>
          </p:nvPr>
        </p:nvSpPr>
        <p:spPr>
          <a:xfrm>
            <a:off x="743272" y="712573"/>
            <a:ext cx="7666522" cy="47985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0" spc="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在此输入标题</a:t>
            </a:r>
            <a:endParaRPr lang="zh-CN" altLang="en-US" dirty="0"/>
          </a:p>
        </p:txBody>
      </p:sp>
      <p:sp>
        <p:nvSpPr>
          <p:cNvPr id="9" name="椭圆 8"/>
          <p:cNvSpPr/>
          <p:nvPr userDrawn="1"/>
        </p:nvSpPr>
        <p:spPr>
          <a:xfrm>
            <a:off x="-5733864" y="3657600"/>
            <a:ext cx="15769079" cy="10591800"/>
          </a:xfrm>
          <a:prstGeom prst="ellipse">
            <a:avLst/>
          </a:prstGeom>
          <a:solidFill>
            <a:schemeClr val="accent1">
              <a:alpha val="14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564640" y="6438900"/>
            <a:ext cx="9884088" cy="0"/>
          </a:xfrm>
          <a:prstGeom prst="line">
            <a:avLst/>
          </a:prstGeom>
          <a:ln w="6350">
            <a:solidFill>
              <a:schemeClr val="tx1">
                <a:lumMod val="25000"/>
                <a:lumOff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 userDrawn="1"/>
        </p:nvGrpSpPr>
        <p:grpSpPr>
          <a:xfrm>
            <a:off x="806618" y="6337300"/>
            <a:ext cx="185642" cy="185642"/>
            <a:chOff x="743272" y="6206387"/>
            <a:chExt cx="390437" cy="390437"/>
          </a:xfrm>
        </p:grpSpPr>
        <p:cxnSp>
          <p:nvCxnSpPr>
            <p:cNvPr id="11" name="直接连接符 10"/>
            <p:cNvCxnSpPr/>
            <p:nvPr userDrawn="1"/>
          </p:nvCxnSpPr>
          <p:spPr>
            <a:xfrm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 userDrawn="1"/>
          </p:nvCxnSpPr>
          <p:spPr>
            <a:xfrm flipH="1"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图片 22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789940"/>
            <a:ext cx="1485900" cy="1981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 userDrawn="1"/>
        </p:nvSpPr>
        <p:spPr>
          <a:xfrm>
            <a:off x="9652087" y="-1637368"/>
            <a:ext cx="4509270" cy="5255935"/>
          </a:xfrm>
          <a:prstGeom prst="ellipse">
            <a:avLst/>
          </a:prstGeom>
          <a:solidFill>
            <a:schemeClr val="accent1">
              <a:alpha val="16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 rot="8100000">
            <a:off x="419422" y="420538"/>
            <a:ext cx="647700" cy="6477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2" hasCustomPrompt="1"/>
          </p:nvPr>
        </p:nvSpPr>
        <p:spPr>
          <a:xfrm>
            <a:off x="743272" y="712573"/>
            <a:ext cx="7666522" cy="47985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0" spc="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在此输入标题</a:t>
            </a:r>
            <a:endParaRPr lang="zh-CN" altLang="en-US" dirty="0"/>
          </a:p>
        </p:txBody>
      </p:sp>
      <p:sp>
        <p:nvSpPr>
          <p:cNvPr id="9" name="椭圆 8"/>
          <p:cNvSpPr/>
          <p:nvPr userDrawn="1"/>
        </p:nvSpPr>
        <p:spPr>
          <a:xfrm>
            <a:off x="-5733864" y="3657600"/>
            <a:ext cx="15769079" cy="10591800"/>
          </a:xfrm>
          <a:prstGeom prst="ellipse">
            <a:avLst/>
          </a:prstGeom>
          <a:solidFill>
            <a:schemeClr val="accent1">
              <a:alpha val="14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564640" y="6438900"/>
            <a:ext cx="9884088" cy="0"/>
          </a:xfrm>
          <a:prstGeom prst="line">
            <a:avLst/>
          </a:prstGeom>
          <a:ln w="6350">
            <a:solidFill>
              <a:schemeClr val="tx1">
                <a:lumMod val="25000"/>
                <a:lumOff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 userDrawn="1"/>
        </p:nvGrpSpPr>
        <p:grpSpPr>
          <a:xfrm>
            <a:off x="806618" y="6337300"/>
            <a:ext cx="185642" cy="185642"/>
            <a:chOff x="743272" y="6206387"/>
            <a:chExt cx="390437" cy="390437"/>
          </a:xfrm>
        </p:grpSpPr>
        <p:cxnSp>
          <p:nvCxnSpPr>
            <p:cNvPr id="11" name="直接连接符 10"/>
            <p:cNvCxnSpPr/>
            <p:nvPr userDrawn="1"/>
          </p:nvCxnSpPr>
          <p:spPr>
            <a:xfrm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 userDrawn="1"/>
          </p:nvCxnSpPr>
          <p:spPr>
            <a:xfrm flipH="1"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图片 22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789940"/>
            <a:ext cx="1485900" cy="19812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72" y="1881432"/>
            <a:ext cx="8154022" cy="3728356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7861" y="1871791"/>
            <a:ext cx="1870378" cy="332399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8507861" y="2346857"/>
            <a:ext cx="2369344" cy="120699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4"/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8507861" y="3845476"/>
            <a:ext cx="1870378" cy="332399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6" hasCustomPrompt="1"/>
          </p:nvPr>
        </p:nvSpPr>
        <p:spPr>
          <a:xfrm>
            <a:off x="8507861" y="4320542"/>
            <a:ext cx="2369344" cy="123469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4"/>
            <a:endParaRPr lang="zh-CN" altLang="en-US" dirty="0"/>
          </a:p>
        </p:txBody>
      </p:sp>
      <p:sp>
        <p:nvSpPr>
          <p:cNvPr id="19" name="图片占位符 18"/>
          <p:cNvSpPr>
            <a:spLocks noGrp="1"/>
          </p:cNvSpPr>
          <p:nvPr>
            <p:ph type="pic" sz="quarter" idx="17"/>
          </p:nvPr>
        </p:nvSpPr>
        <p:spPr>
          <a:xfrm>
            <a:off x="1917700" y="2019300"/>
            <a:ext cx="4815002" cy="2953202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 userDrawn="1"/>
        </p:nvSpPr>
        <p:spPr>
          <a:xfrm>
            <a:off x="9652087" y="-1637368"/>
            <a:ext cx="4509270" cy="5255935"/>
          </a:xfrm>
          <a:prstGeom prst="ellipse">
            <a:avLst/>
          </a:prstGeom>
          <a:solidFill>
            <a:schemeClr val="accent1">
              <a:alpha val="16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 rot="8100000">
            <a:off x="419422" y="420538"/>
            <a:ext cx="647700" cy="6477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2" hasCustomPrompt="1"/>
          </p:nvPr>
        </p:nvSpPr>
        <p:spPr>
          <a:xfrm>
            <a:off x="743272" y="712573"/>
            <a:ext cx="7666522" cy="47985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0" spc="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在此输入标题</a:t>
            </a:r>
            <a:endParaRPr lang="zh-CN" altLang="en-US" dirty="0"/>
          </a:p>
        </p:txBody>
      </p:sp>
      <p:sp>
        <p:nvSpPr>
          <p:cNvPr id="9" name="椭圆 8"/>
          <p:cNvSpPr/>
          <p:nvPr userDrawn="1"/>
        </p:nvSpPr>
        <p:spPr>
          <a:xfrm>
            <a:off x="-5733864" y="3657600"/>
            <a:ext cx="15769079" cy="10591800"/>
          </a:xfrm>
          <a:prstGeom prst="ellipse">
            <a:avLst/>
          </a:prstGeom>
          <a:solidFill>
            <a:schemeClr val="accent1">
              <a:alpha val="14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564640" y="6438900"/>
            <a:ext cx="9884088" cy="0"/>
          </a:xfrm>
          <a:prstGeom prst="line">
            <a:avLst/>
          </a:prstGeom>
          <a:ln w="6350">
            <a:solidFill>
              <a:schemeClr val="tx1">
                <a:lumMod val="25000"/>
                <a:lumOff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 userDrawn="1"/>
        </p:nvGrpSpPr>
        <p:grpSpPr>
          <a:xfrm>
            <a:off x="806618" y="6337300"/>
            <a:ext cx="185642" cy="185642"/>
            <a:chOff x="743272" y="6206387"/>
            <a:chExt cx="390437" cy="390437"/>
          </a:xfrm>
        </p:grpSpPr>
        <p:cxnSp>
          <p:nvCxnSpPr>
            <p:cNvPr id="11" name="直接连接符 10"/>
            <p:cNvCxnSpPr/>
            <p:nvPr userDrawn="1"/>
          </p:nvCxnSpPr>
          <p:spPr>
            <a:xfrm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 userDrawn="1"/>
          </p:nvCxnSpPr>
          <p:spPr>
            <a:xfrm flipH="1"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图片 22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789940"/>
            <a:ext cx="1485900" cy="198120"/>
          </a:xfrm>
          <a:prstGeom prst="rect">
            <a:avLst/>
          </a:prstGeom>
        </p:spPr>
      </p:pic>
      <p:sp>
        <p:nvSpPr>
          <p:cNvPr id="2" name="图片占位符 1"/>
          <p:cNvSpPr>
            <a:spLocks noGrp="1"/>
          </p:cNvSpPr>
          <p:nvPr>
            <p:ph type="pic" sz="quarter" idx="13"/>
          </p:nvPr>
        </p:nvSpPr>
        <p:spPr>
          <a:xfrm>
            <a:off x="5298322" y="2004406"/>
            <a:ext cx="4959584" cy="330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410900" y="3429001"/>
            <a:ext cx="2348300" cy="221599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在这里填写文案</a:t>
            </a:r>
            <a:endParaRPr lang="en-US" altLang="zh-CN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5" hasCustomPrompt="1"/>
          </p:nvPr>
        </p:nvSpPr>
        <p:spPr>
          <a:xfrm>
            <a:off x="1410901" y="2255563"/>
            <a:ext cx="2716041" cy="3877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在这里填写标题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 userDrawn="1"/>
        </p:nvSpPr>
        <p:spPr>
          <a:xfrm>
            <a:off x="9652087" y="-1637368"/>
            <a:ext cx="4509270" cy="5255935"/>
          </a:xfrm>
          <a:prstGeom prst="ellipse">
            <a:avLst/>
          </a:prstGeom>
          <a:solidFill>
            <a:schemeClr val="accent1">
              <a:alpha val="16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 rot="8100000">
            <a:off x="419422" y="420538"/>
            <a:ext cx="647700" cy="6477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2" hasCustomPrompt="1"/>
          </p:nvPr>
        </p:nvSpPr>
        <p:spPr>
          <a:xfrm>
            <a:off x="743272" y="712573"/>
            <a:ext cx="7666522" cy="47985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0" spc="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在此输入标题</a:t>
            </a:r>
            <a:endParaRPr lang="zh-CN" altLang="en-US" dirty="0"/>
          </a:p>
        </p:txBody>
      </p:sp>
      <p:sp>
        <p:nvSpPr>
          <p:cNvPr id="9" name="椭圆 8"/>
          <p:cNvSpPr/>
          <p:nvPr userDrawn="1"/>
        </p:nvSpPr>
        <p:spPr>
          <a:xfrm>
            <a:off x="-5733864" y="3657600"/>
            <a:ext cx="15769079" cy="10591800"/>
          </a:xfrm>
          <a:prstGeom prst="ellipse">
            <a:avLst/>
          </a:prstGeom>
          <a:solidFill>
            <a:schemeClr val="accent1">
              <a:alpha val="14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564640" y="6438900"/>
            <a:ext cx="9884088" cy="0"/>
          </a:xfrm>
          <a:prstGeom prst="line">
            <a:avLst/>
          </a:prstGeom>
          <a:ln w="6350">
            <a:solidFill>
              <a:schemeClr val="tx1">
                <a:lumMod val="25000"/>
                <a:lumOff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 userDrawn="1"/>
        </p:nvGrpSpPr>
        <p:grpSpPr>
          <a:xfrm>
            <a:off x="806618" y="6337300"/>
            <a:ext cx="185642" cy="185642"/>
            <a:chOff x="743272" y="6206387"/>
            <a:chExt cx="390437" cy="390437"/>
          </a:xfrm>
        </p:grpSpPr>
        <p:cxnSp>
          <p:nvCxnSpPr>
            <p:cNvPr id="11" name="直接连接符 10"/>
            <p:cNvCxnSpPr/>
            <p:nvPr userDrawn="1"/>
          </p:nvCxnSpPr>
          <p:spPr>
            <a:xfrm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 userDrawn="1"/>
          </p:nvCxnSpPr>
          <p:spPr>
            <a:xfrm flipH="1"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图片 22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789940"/>
            <a:ext cx="1485900" cy="198120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8892278" y="1871791"/>
            <a:ext cx="1870378" cy="276999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8892278" y="2346857"/>
            <a:ext cx="2369344" cy="120699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4"/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8892278" y="3845476"/>
            <a:ext cx="1870378" cy="276999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6" hasCustomPrompt="1"/>
          </p:nvPr>
        </p:nvSpPr>
        <p:spPr>
          <a:xfrm>
            <a:off x="8892278" y="4320542"/>
            <a:ext cx="2369344" cy="123469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4"/>
            <a:endParaRPr lang="zh-CN" altLang="en-US" dirty="0"/>
          </a:p>
        </p:txBody>
      </p:sp>
      <p:sp>
        <p:nvSpPr>
          <p:cNvPr id="19" name="图片占位符 18"/>
          <p:cNvSpPr>
            <a:spLocks noGrp="1"/>
          </p:cNvSpPr>
          <p:nvPr>
            <p:ph type="pic" sz="quarter" idx="17"/>
          </p:nvPr>
        </p:nvSpPr>
        <p:spPr>
          <a:xfrm>
            <a:off x="4978400" y="1828800"/>
            <a:ext cx="2185030" cy="3849219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3560384" y="1074194"/>
            <a:ext cx="5071233" cy="5071233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</a:ln>
          <a:effectLst>
            <a:softEdge rad="787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230" y="1057792"/>
            <a:ext cx="2771541" cy="5381108"/>
          </a:xfrm>
          <a:prstGeom prst="rect">
            <a:avLst/>
          </a:prstGeom>
        </p:spPr>
      </p:pic>
      <p:sp>
        <p:nvSpPr>
          <p:cNvPr id="24" name="文本占位符 23"/>
          <p:cNvSpPr>
            <a:spLocks noGrp="1"/>
          </p:cNvSpPr>
          <p:nvPr>
            <p:ph type="body" sz="quarter" idx="18" hasCustomPrompt="1"/>
          </p:nvPr>
        </p:nvSpPr>
        <p:spPr>
          <a:xfrm>
            <a:off x="936724" y="1871791"/>
            <a:ext cx="1870378" cy="276999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r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9" hasCustomPrompt="1"/>
          </p:nvPr>
        </p:nvSpPr>
        <p:spPr>
          <a:xfrm>
            <a:off x="936724" y="2346857"/>
            <a:ext cx="2369344" cy="120699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r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r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4"/>
            <a:endParaRPr lang="zh-CN" altLang="en-US" dirty="0"/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20" hasCustomPrompt="1"/>
          </p:nvPr>
        </p:nvSpPr>
        <p:spPr>
          <a:xfrm>
            <a:off x="936724" y="3845476"/>
            <a:ext cx="1870378" cy="276999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r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21" hasCustomPrompt="1"/>
          </p:nvPr>
        </p:nvSpPr>
        <p:spPr>
          <a:xfrm>
            <a:off x="936724" y="4320542"/>
            <a:ext cx="2369344" cy="123469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r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r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4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 userDrawn="1"/>
        </p:nvSpPr>
        <p:spPr>
          <a:xfrm>
            <a:off x="9652087" y="-1637368"/>
            <a:ext cx="4509270" cy="5255935"/>
          </a:xfrm>
          <a:prstGeom prst="ellipse">
            <a:avLst/>
          </a:prstGeom>
          <a:solidFill>
            <a:schemeClr val="accent1">
              <a:alpha val="16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 rot="8100000">
            <a:off x="419422" y="420538"/>
            <a:ext cx="647700" cy="6477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2" hasCustomPrompt="1"/>
          </p:nvPr>
        </p:nvSpPr>
        <p:spPr>
          <a:xfrm>
            <a:off x="743272" y="712573"/>
            <a:ext cx="7666522" cy="47985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0" spc="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在此输入标题</a:t>
            </a:r>
            <a:endParaRPr lang="zh-CN" altLang="en-US" dirty="0"/>
          </a:p>
        </p:txBody>
      </p:sp>
      <p:sp>
        <p:nvSpPr>
          <p:cNvPr id="9" name="椭圆 8"/>
          <p:cNvSpPr/>
          <p:nvPr userDrawn="1"/>
        </p:nvSpPr>
        <p:spPr>
          <a:xfrm>
            <a:off x="-5733864" y="3657600"/>
            <a:ext cx="15769079" cy="10591800"/>
          </a:xfrm>
          <a:prstGeom prst="ellipse">
            <a:avLst/>
          </a:prstGeom>
          <a:solidFill>
            <a:schemeClr val="accent1">
              <a:alpha val="14000"/>
            </a:schemeClr>
          </a:solidFill>
          <a:ln>
            <a:noFill/>
          </a:ln>
          <a:effectLst>
            <a:softEdge rad="1219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564640" y="6438900"/>
            <a:ext cx="9884088" cy="0"/>
          </a:xfrm>
          <a:prstGeom prst="line">
            <a:avLst/>
          </a:prstGeom>
          <a:ln w="6350">
            <a:solidFill>
              <a:schemeClr val="tx1">
                <a:lumMod val="25000"/>
                <a:lumOff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 userDrawn="1"/>
        </p:nvGrpSpPr>
        <p:grpSpPr>
          <a:xfrm>
            <a:off x="806618" y="6337300"/>
            <a:ext cx="185642" cy="185642"/>
            <a:chOff x="743272" y="6206387"/>
            <a:chExt cx="390437" cy="390437"/>
          </a:xfrm>
        </p:grpSpPr>
        <p:cxnSp>
          <p:nvCxnSpPr>
            <p:cNvPr id="11" name="直接连接符 10"/>
            <p:cNvCxnSpPr/>
            <p:nvPr userDrawn="1"/>
          </p:nvCxnSpPr>
          <p:spPr>
            <a:xfrm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 userDrawn="1"/>
          </p:nvCxnSpPr>
          <p:spPr>
            <a:xfrm flipH="1">
              <a:off x="743272" y="6206387"/>
              <a:ext cx="390437" cy="390437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图片 22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789940"/>
            <a:ext cx="1485900" cy="198120"/>
          </a:xfrm>
          <a:prstGeom prst="rect">
            <a:avLst/>
          </a:prstGeom>
        </p:spPr>
      </p:pic>
      <p:sp>
        <p:nvSpPr>
          <p:cNvPr id="2" name="图片占位符 1"/>
          <p:cNvSpPr>
            <a:spLocks noGrp="1"/>
          </p:cNvSpPr>
          <p:nvPr>
            <p:ph type="pic" sz="quarter" idx="13"/>
          </p:nvPr>
        </p:nvSpPr>
        <p:spPr>
          <a:xfrm>
            <a:off x="7907562" y="2003855"/>
            <a:ext cx="2761049" cy="4141573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4"/>
          </p:nvPr>
        </p:nvSpPr>
        <p:spPr>
          <a:xfrm>
            <a:off x="6482062" y="1442798"/>
            <a:ext cx="2139425" cy="32091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 flipH="1">
            <a:off x="0" y="3657600"/>
            <a:ext cx="12192000" cy="32004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5" hasCustomPrompt="1"/>
          </p:nvPr>
        </p:nvSpPr>
        <p:spPr>
          <a:xfrm>
            <a:off x="1523389" y="1871791"/>
            <a:ext cx="1870378" cy="276999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6" hasCustomPrompt="1"/>
          </p:nvPr>
        </p:nvSpPr>
        <p:spPr>
          <a:xfrm>
            <a:off x="1523389" y="2346857"/>
            <a:ext cx="2369344" cy="120699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4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7" hasCustomPrompt="1"/>
          </p:nvPr>
        </p:nvSpPr>
        <p:spPr>
          <a:xfrm>
            <a:off x="1523389" y="4086593"/>
            <a:ext cx="1870378" cy="276999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8" hasCustomPrompt="1"/>
          </p:nvPr>
        </p:nvSpPr>
        <p:spPr>
          <a:xfrm>
            <a:off x="1523389" y="4561659"/>
            <a:ext cx="2369344" cy="123469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4"/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9" hasCustomPrompt="1"/>
          </p:nvPr>
        </p:nvSpPr>
        <p:spPr>
          <a:xfrm>
            <a:off x="3927097" y="1871791"/>
            <a:ext cx="1870378" cy="276999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20" hasCustomPrompt="1"/>
          </p:nvPr>
        </p:nvSpPr>
        <p:spPr>
          <a:xfrm>
            <a:off x="3927097" y="2346857"/>
            <a:ext cx="2369344" cy="120699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4"/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21" hasCustomPrompt="1"/>
          </p:nvPr>
        </p:nvSpPr>
        <p:spPr>
          <a:xfrm>
            <a:off x="3927097" y="4086593"/>
            <a:ext cx="1870378" cy="276999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ymbol" panose="020B0502040204020203" pitchFamily="34" charset="0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这是标题</a:t>
            </a:r>
            <a:endParaRPr lang="zh-CN" altLang="en-US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22" hasCustomPrompt="1"/>
          </p:nvPr>
        </p:nvSpPr>
        <p:spPr>
          <a:xfrm>
            <a:off x="3927097" y="4561659"/>
            <a:ext cx="2369344" cy="123469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0"/>
            <a:r>
              <a:rPr lang="zh-CN" altLang="en-US" dirty="0"/>
              <a:t>这些是具体内容</a:t>
            </a:r>
            <a:endParaRPr lang="zh-CN" altLang="en-US" dirty="0"/>
          </a:p>
          <a:p>
            <a:pPr lvl="4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6" Type="http://schemas.openxmlformats.org/officeDocument/2006/relationships/theme" Target="../theme/theme2.xml"/><Relationship Id="rId15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A3715-8CCB-4CBC-AFCA-84AEA388CDB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EB8FCC-0B55-480A-A770-AAA6B26A465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3EFB3-1E01-428D-8D86-48212F3755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175A8-038F-4C17-9605-710649DB3E0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8.xml"/><Relationship Id="rId1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tags" Target="../tags/tag19.xml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20.xml"/><Relationship Id="rId2" Type="http://schemas.openxmlformats.org/officeDocument/2006/relationships/image" Target="../media/image32.jpeg"/><Relationship Id="rId1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21.xml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22.xml"/><Relationship Id="rId2" Type="http://schemas.openxmlformats.org/officeDocument/2006/relationships/image" Target="../media/image36.GIF"/><Relationship Id="rId1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tags" Target="../tags/tag23.xml"/><Relationship Id="rId4" Type="http://schemas.openxmlformats.org/officeDocument/2006/relationships/image" Target="../media/image38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4.xml"/><Relationship Id="rId1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tags" Target="../tags/tag15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6.xml"/><Relationship Id="rId1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tags" Target="../tags/tag17.xml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内容占位符 19"/>
          <p:cNvSpPr>
            <a:spLocks noGrp="1"/>
          </p:cNvSpPr>
          <p:nvPr>
            <p:ph sz="quarter" idx="10"/>
          </p:nvPr>
        </p:nvSpPr>
        <p:spPr>
          <a:xfrm>
            <a:off x="941705" y="2465705"/>
            <a:ext cx="10394950" cy="2233295"/>
          </a:xfrm>
        </p:spPr>
        <p:txBody>
          <a:bodyPr wrap="square">
            <a:spAutoFit/>
          </a:bodyPr>
          <a:lstStyle/>
          <a:p>
            <a:pPr algn="ctr"/>
            <a:r>
              <a:rPr lang="zh-CN" altLang="en-US" sz="8000">
                <a:latin typeface="华文行楷" panose="02010800040101010101" charset="-122"/>
                <a:ea typeface="华文行楷" panose="02010800040101010101" charset="-122"/>
              </a:rPr>
              <a:t>图灵画境</a:t>
            </a:r>
            <a:endParaRPr lang="zh-CN" altLang="en-US" sz="8000">
              <a:latin typeface="华文行楷" panose="02010800040101010101" charset="-122"/>
              <a:ea typeface="华文行楷" panose="02010800040101010101" charset="-122"/>
            </a:endParaRPr>
          </a:p>
          <a:p>
            <a:pPr algn="ctr"/>
            <a:r>
              <a:rPr lang="en-US" altLang="zh-CN" sz="7200">
                <a:latin typeface="Rage Italic" panose="03070502040507070304" charset="0"/>
                <a:cs typeface="Rage Italic" panose="03070502040507070304" charset="0"/>
              </a:rPr>
              <a:t>Turing's Artistic Realm</a:t>
            </a:r>
            <a:endParaRPr lang="en-US" altLang="zh-CN" sz="7200">
              <a:latin typeface="Rage Italic" panose="03070502040507070304" charset="0"/>
              <a:cs typeface="Rage Italic" panose="03070502040507070304" charset="0"/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4"/>
          </p:nvPr>
        </p:nvSpPr>
        <p:spPr>
          <a:xfrm>
            <a:off x="7724775" y="5645785"/>
            <a:ext cx="3695700" cy="738505"/>
          </a:xfrm>
        </p:spPr>
        <p:txBody>
          <a:bodyPr wrap="square">
            <a:spAutoFit/>
          </a:bodyPr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组长：林泓宇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组员：方琳涵</a:t>
            </a:r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万琳瑄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郭宇轩</a:t>
            </a:r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743585" y="712470"/>
            <a:ext cx="2615565" cy="332105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用户体验设计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6535" y="2419350"/>
            <a:ext cx="285432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提供简便的prompt输入方式，支持文本、图像或图像与文本的混合输入。</a:t>
            </a:r>
            <a:endParaRPr lang="zh-CN" altLang="en-US" sz="20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63900" y="712470"/>
            <a:ext cx="8542020" cy="54159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743585" y="712470"/>
            <a:ext cx="2615565" cy="332105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用户体验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设计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7170" y="2864485"/>
            <a:ext cx="28340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CREW</a:t>
            </a:r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页面介绍团队人员与人像</a:t>
            </a:r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。</a:t>
            </a:r>
            <a:endParaRPr lang="zh-CN" altLang="en-US" sz="2000" spc="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28340" y="615315"/>
            <a:ext cx="4158615" cy="2599690"/>
          </a:xfrm>
          <a:prstGeom prst="snip2Diag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155" y="615315"/>
            <a:ext cx="4160520" cy="2600325"/>
          </a:xfrm>
          <a:prstGeom prst="snip2Diag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4685" y="3608070"/>
            <a:ext cx="4192270" cy="2620010"/>
          </a:xfrm>
          <a:prstGeom prst="snip2Diag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4290" y="3571240"/>
            <a:ext cx="4252595" cy="2657475"/>
          </a:xfrm>
          <a:prstGeom prst="snip2Diag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353050" y="946150"/>
            <a:ext cx="6343650" cy="1592580"/>
          </a:xfrm>
        </p:spPr>
        <p:txBody>
          <a:bodyPr>
            <a:sp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</a:rPr>
              <a:t>PART 03</a:t>
            </a:r>
            <a:endParaRPr lang="en-US" altLang="zh-CN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-206899" y="3823481"/>
            <a:ext cx="5023898" cy="913130"/>
          </a:xfrm>
        </p:spPr>
        <p:txBody>
          <a:bodyPr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</a:rPr>
              <a:t>实现效果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743585" y="712470"/>
            <a:ext cx="2615565" cy="332105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功能效果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29665" y="1771650"/>
            <a:ext cx="15963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文生图</a:t>
            </a:r>
            <a:endParaRPr lang="zh-CN" altLang="en-US" sz="2000" b="1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23920" y="367030"/>
            <a:ext cx="8441690" cy="4827905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753110" y="2608580"/>
            <a:ext cx="3905250" cy="3428365"/>
          </a:xfrm>
          <a:prstGeom prst="cloud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743585" y="712470"/>
            <a:ext cx="2615565" cy="332105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功能效果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3" name="图片 2" descr="微信图片_2024122319485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72510" y="334010"/>
            <a:ext cx="8323580" cy="5201285"/>
          </a:xfrm>
          <a:prstGeom prst="rect">
            <a:avLst/>
          </a:prstGeom>
        </p:spPr>
      </p:pic>
      <p:pic>
        <p:nvPicPr>
          <p:cNvPr id="7" name="图片 6" descr="微信图片_202412231948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035" y="2427605"/>
            <a:ext cx="3806825" cy="3806825"/>
          </a:xfrm>
          <a:prstGeom prst="cloud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159510" y="1727200"/>
            <a:ext cx="13188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图生图</a:t>
            </a:r>
            <a:endParaRPr lang="zh-CN" altLang="en-US" sz="2000" b="1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253490" y="1428750"/>
            <a:ext cx="15963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图生</a:t>
            </a:r>
            <a:r>
              <a:rPr lang="en-US" altLang="zh-CN" sz="20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3D</a:t>
            </a:r>
            <a:endParaRPr lang="en-US" altLang="zh-CN" sz="2000" b="1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743585" y="712470"/>
            <a:ext cx="2615565" cy="332105"/>
          </a:xfrm>
        </p:spPr>
        <p:txBody>
          <a:bodyPr wrap="square">
            <a:spAutoFit/>
          </a:bodyPr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功能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效果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5" name="图片 4" descr="微信图片_202412232022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3305" y="712470"/>
            <a:ext cx="8324215" cy="5202555"/>
          </a:xfrm>
          <a:prstGeom prst="rect">
            <a:avLst/>
          </a:prstGeom>
        </p:spPr>
      </p:pic>
      <p:pic>
        <p:nvPicPr>
          <p:cNvPr id="11" name="图片 10" descr="5-Fisheye effect opening and closing and usage effect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55" y="2016760"/>
            <a:ext cx="2792095" cy="38982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0855" y="6003925"/>
            <a:ext cx="40640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注：要全屏播放</a:t>
            </a:r>
            <a:r>
              <a:rPr lang="en-US" altLang="zh-CN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GIF</a:t>
            </a:r>
            <a:r>
              <a:rPr lang="zh-CN" altLang="en-US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才会动起来噢！</a:t>
            </a:r>
            <a:endParaRPr lang="zh-CN" altLang="en-US" sz="16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39215" y="1571625"/>
            <a:ext cx="15963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图生视频</a:t>
            </a:r>
            <a:endParaRPr lang="zh-CN" altLang="en-US" sz="2000" b="1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743585" y="712470"/>
            <a:ext cx="2615565" cy="332105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功能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效果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2" name="图片 1" descr="微信图片_202412232151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84625" y="735965"/>
            <a:ext cx="7786370" cy="4866005"/>
          </a:xfrm>
          <a:prstGeom prst="rect">
            <a:avLst/>
          </a:prstGeom>
        </p:spPr>
      </p:pic>
      <p:pic>
        <p:nvPicPr>
          <p:cNvPr id="5" name="视频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890" y="2192020"/>
            <a:ext cx="3438525" cy="34099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62890" y="5666740"/>
            <a:ext cx="40640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注：点击视频，就可以看到播放键了</a:t>
            </a:r>
            <a:r>
              <a:rPr lang="zh-CN" altLang="en-US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噢！</a:t>
            </a:r>
            <a:endParaRPr lang="zh-CN" altLang="en-US" sz="16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3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353050" y="946150"/>
            <a:ext cx="6343650" cy="1592580"/>
          </a:xfrm>
        </p:spPr>
        <p:txBody>
          <a:bodyPr>
            <a:sp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</a:rPr>
              <a:t>PART 04</a:t>
            </a:r>
            <a:endParaRPr lang="en-US" altLang="zh-CN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-206899" y="3823481"/>
            <a:ext cx="5023898" cy="913130"/>
          </a:xfrm>
        </p:spPr>
        <p:txBody>
          <a:bodyPr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</a:rPr>
              <a:t>项目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</a:rPr>
              <a:t>总结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743272" y="712573"/>
            <a:ext cx="7666522" cy="332105"/>
          </a:xfrm>
        </p:spPr>
        <p:txBody>
          <a:bodyPr>
            <a:spAutoFit/>
          </a:bodyPr>
          <a:lstStyle/>
          <a:p>
            <a:r>
              <a:rPr lang="zh-CN" altLang="en-US" dirty="0"/>
              <a:t>项目总结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844675" y="1667510"/>
            <a:ext cx="873061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图灵画境项目以先进的AI技术，成功地拓展了艺术创作的新维度，实现了艺术与科技的无缝融合。它不仅提升了艺术创作的效率和个性化水平，还为文化传播开辟了新的途径。</a:t>
            </a:r>
            <a:endParaRPr lang="zh-CN" altLang="en-US" sz="20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0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通过深度学习和计算机视觉技术，接入豆包</a:t>
            </a:r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模型和</a:t>
            </a:r>
            <a:r>
              <a:rPr lang="en-US" altLang="zh-CN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stability.ai,</a:t>
            </a:r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该项目能够将简单的文本描述转化为视觉艺术作品，同时也将静态图像转化为动态视频内容，极大地丰富了艺术表达的形式。</a:t>
            </a:r>
            <a:endParaRPr lang="zh-CN" altLang="en-US" sz="20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20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用户体验的优化设计使得创作过程更加直观和便捷，进一步降低了艺术创作的技术门槛，使得更多人能够参与到艺术创作中来。图灵画境项目不仅为艺术家和设计师提供了强大的工具，也为普通用户提供了一个表达和分享创意的平台。</a:t>
            </a:r>
            <a:endParaRPr lang="zh-CN" altLang="en-US" sz="20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内容占位符 19"/>
          <p:cNvSpPr>
            <a:spLocks noGrp="1"/>
          </p:cNvSpPr>
          <p:nvPr>
            <p:ph sz="quarter" idx="10"/>
          </p:nvPr>
        </p:nvSpPr>
        <p:spPr>
          <a:xfrm>
            <a:off x="1999578" y="2357035"/>
            <a:ext cx="4914900" cy="1955165"/>
          </a:xfrm>
        </p:spPr>
        <p:txBody>
          <a:bodyPr>
            <a:sp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</a:rPr>
              <a:t>THANK</a:t>
            </a:r>
            <a:endParaRPr lang="en-US" altLang="zh-CN" dirty="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</a:rPr>
              <a:t>YOU 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28" name="内容占位符 27"/>
          <p:cNvSpPr>
            <a:spLocks noGrp="1"/>
          </p:cNvSpPr>
          <p:nvPr>
            <p:ph sz="quarter" idx="14"/>
          </p:nvPr>
        </p:nvSpPr>
        <p:spPr>
          <a:xfrm>
            <a:off x="1999615" y="5518785"/>
            <a:ext cx="3695700" cy="738505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组长：林泓宇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组员：方琳涵</a:t>
            </a:r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郭宇轩</a:t>
            </a:r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万琳瑄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80415" y="3578225"/>
            <a:ext cx="1109331" cy="9232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6000" b="0" kern="1200" spc="300" baseline="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华文中宋" panose="02010600040101010101" charset="-122"/>
                <a:ea typeface="华文中宋" panose="02010600040101010101" charset="-122"/>
                <a:cs typeface="+mn-cs"/>
              </a:rPr>
              <a:t>01</a:t>
            </a:r>
            <a:endParaRPr lang="en-US" altLang="zh-CN" sz="6000" b="0" kern="1200" spc="300" baseline="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606425" y="4787265"/>
            <a:ext cx="2899410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0" kern="1200" spc="6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+mn-cs"/>
              </a:rPr>
              <a:t>项目背景与</a:t>
            </a:r>
            <a:r>
              <a:rPr lang="zh-CN" altLang="en-US" sz="2400" b="0" kern="1200" spc="6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+mn-cs"/>
              </a:rPr>
              <a:t>目标</a:t>
            </a:r>
            <a:endParaRPr lang="zh-CN" altLang="en-US" sz="2400" b="0" kern="1200" spc="60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</p:txBody>
      </p:sp>
      <p:cxnSp>
        <p:nvCxnSpPr>
          <p:cNvPr id="10" name="直接连接符 9"/>
          <p:cNvCxnSpPr/>
          <p:nvPr>
            <p:custDataLst>
              <p:tags r:id="rId3"/>
            </p:custDataLst>
          </p:nvPr>
        </p:nvCxnSpPr>
        <p:spPr>
          <a:xfrm>
            <a:off x="780415" y="4593888"/>
            <a:ext cx="71247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4068445" y="3578225"/>
            <a:ext cx="110933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6000" b="0" kern="1200" spc="300" baseline="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华文中宋" panose="02010600040101010101" charset="-122"/>
                <a:ea typeface="华文中宋" panose="02010600040101010101" charset="-122"/>
                <a:cs typeface="+mn-cs"/>
              </a:rPr>
              <a:t>02</a:t>
            </a:r>
            <a:endParaRPr lang="en-US" altLang="zh-CN" sz="6000" b="0" kern="1200" spc="300" baseline="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</p:txBody>
      </p:sp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4068445" y="4787265"/>
            <a:ext cx="2445385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0" kern="1200" spc="6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+mn-cs"/>
              </a:rPr>
              <a:t>项目</a:t>
            </a:r>
            <a:r>
              <a:rPr lang="zh-CN" altLang="en-US" sz="2400" b="0" kern="1200" spc="6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+mn-cs"/>
              </a:rPr>
              <a:t>实施方案</a:t>
            </a:r>
            <a:endParaRPr lang="zh-CN" altLang="en-US" sz="2400" b="0" kern="1200" spc="60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</p:txBody>
      </p:sp>
      <p:cxnSp>
        <p:nvCxnSpPr>
          <p:cNvPr id="15" name="直接连接符 14"/>
          <p:cNvCxnSpPr/>
          <p:nvPr>
            <p:custDataLst>
              <p:tags r:id="rId6"/>
            </p:custDataLst>
          </p:nvPr>
        </p:nvCxnSpPr>
        <p:spPr>
          <a:xfrm>
            <a:off x="4068445" y="4593888"/>
            <a:ext cx="71247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6922770" y="3578225"/>
            <a:ext cx="110933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6000" b="0" kern="1200" spc="300" baseline="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华文中宋" panose="02010600040101010101" charset="-122"/>
                <a:ea typeface="华文中宋" panose="02010600040101010101" charset="-122"/>
                <a:cs typeface="+mn-cs"/>
              </a:rPr>
              <a:t>03</a:t>
            </a:r>
            <a:endParaRPr lang="en-US" altLang="zh-CN" sz="6000" b="0" kern="1200" spc="300" baseline="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6922770" y="4787506"/>
            <a:ext cx="2077720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0" kern="1200" spc="6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+mn-cs"/>
              </a:rPr>
              <a:t>实现</a:t>
            </a:r>
            <a:r>
              <a:rPr lang="zh-CN" altLang="en-US" sz="2400" b="0" kern="1200" spc="6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+mn-cs"/>
              </a:rPr>
              <a:t>效果</a:t>
            </a:r>
            <a:endParaRPr lang="zh-CN" altLang="en-US" sz="2400" b="0" kern="1200" spc="60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9"/>
            </p:custDataLst>
          </p:nvPr>
        </p:nvCxnSpPr>
        <p:spPr>
          <a:xfrm>
            <a:off x="6922770" y="4593888"/>
            <a:ext cx="71247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9653270" y="3568700"/>
            <a:ext cx="1109331" cy="9232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r>
              <a:rPr lang="en-US" altLang="zh-CN" sz="6000" b="0" kern="1200" spc="300" baseline="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华文中宋" panose="02010600040101010101" charset="-122"/>
                <a:ea typeface="华文中宋" panose="02010600040101010101" charset="-122"/>
                <a:cs typeface="+mn-cs"/>
              </a:rPr>
              <a:t>04</a:t>
            </a:r>
            <a:endParaRPr lang="en-US" altLang="zh-CN" sz="6000" b="0" kern="1200" spc="300" baseline="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</p:txBody>
      </p:sp>
      <p:sp>
        <p:nvSpPr>
          <p:cNvPr id="4" name="文本框 3"/>
          <p:cNvSpPr txBox="1"/>
          <p:nvPr>
            <p:custDataLst>
              <p:tags r:id="rId11"/>
            </p:custDataLst>
          </p:nvPr>
        </p:nvSpPr>
        <p:spPr>
          <a:xfrm>
            <a:off x="9653270" y="4777981"/>
            <a:ext cx="2077720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r>
              <a:rPr lang="zh-CN" altLang="en-US" sz="2400" b="0" kern="1200" spc="6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+mn-cs"/>
              </a:rPr>
              <a:t>项目</a:t>
            </a:r>
            <a:r>
              <a:rPr lang="zh-CN" altLang="en-US" sz="2400" b="0" kern="1200" spc="6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+mn-cs"/>
              </a:rPr>
              <a:t>总结</a:t>
            </a:r>
            <a:endParaRPr lang="zh-CN" altLang="en-US" sz="2400" b="0" kern="1200" spc="60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</p:txBody>
      </p:sp>
      <p:cxnSp>
        <p:nvCxnSpPr>
          <p:cNvPr id="5" name="直接连接符 4"/>
          <p:cNvCxnSpPr/>
          <p:nvPr>
            <p:custDataLst>
              <p:tags r:id="rId12"/>
            </p:custDataLst>
          </p:nvPr>
        </p:nvCxnSpPr>
        <p:spPr>
          <a:xfrm>
            <a:off x="9653270" y="4584363"/>
            <a:ext cx="71247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353050" y="946150"/>
            <a:ext cx="6343650" cy="1592580"/>
          </a:xfrm>
        </p:spPr>
        <p:txBody>
          <a:bodyPr>
            <a:sp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</a:rPr>
              <a:t>PART 01</a:t>
            </a:r>
            <a:endParaRPr lang="en-US" altLang="zh-CN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-207010" y="3823335"/>
            <a:ext cx="7432675" cy="913130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</a:rPr>
              <a:t>项目背景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</a:rPr>
              <a:t>与目标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91150" y="5082540"/>
            <a:ext cx="3744595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Tx/>
              <a:buSzTx/>
              <a:buFontTx/>
            </a:pPr>
            <a:r>
              <a:rPr lang="zh-CN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提升文化传播与普及的效率</a:t>
            </a:r>
            <a:endParaRPr lang="zh-CN" altLang="en-US" sz="2000" b="1" spc="300" dirty="0"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23105" y="5527040"/>
            <a:ext cx="6706235" cy="7747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普通用户往往因为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人力与资源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不足，导致有价值的创意和文化内容无法广泛传播。图灵画境使普通用户也能生成具有文化内涵的艺术作品，降低了文化创作的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门槛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，加速了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更多有价值的创意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文化内容的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传播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。</a:t>
            </a:r>
            <a:endParaRPr lang="zh-CN" altLang="en-US" sz="14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458848" y="545245"/>
            <a:ext cx="2273516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Tx/>
              <a:buSzTx/>
              <a:buFontTx/>
            </a:pPr>
            <a:r>
              <a:rPr lang="zh-CN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跨领域创意融合</a:t>
            </a:r>
            <a:endParaRPr lang="zh-CN" altLang="en-US" sz="2000" b="1" spc="300" dirty="0"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813300" y="971550"/>
            <a:ext cx="4812030" cy="10331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设计师或艺术家往往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局限于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单一领域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的专业知识进行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创作，难以跨越到其他领域（如艺术家只擅长绘画，广告设计师只擅长平面设计）。图灵画境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打破领域壁垒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，促使跨领域的创意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碰撞和融合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。</a:t>
            </a:r>
            <a:endParaRPr lang="zh-CN" altLang="en-US" sz="14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732395" y="2371090"/>
            <a:ext cx="3815715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Tx/>
              <a:buSzTx/>
              <a:buFontTx/>
            </a:pPr>
            <a:r>
              <a:rPr lang="zh-CN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图像与视频生成的个性化需求</a:t>
            </a:r>
            <a:endParaRPr lang="zh-CN" altLang="en-US" sz="2000" b="1" spc="300" dirty="0"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828915" y="2837180"/>
            <a:ext cx="3662680" cy="20669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随着消费者和用户对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高度个性化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需求的提升，尤其是在艺术、设计和广告领域难以迅速响应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市场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对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定制化内容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的需求。图灵画境能够根据用户提供的特定</a:t>
            </a:r>
            <a:r>
              <a:rPr lang="en-US" altLang="zh-CN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prompt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（文字描述或现有图像），满足具体需求（如品牌色调、主题风格等），提供高度定制化的创作输出。</a:t>
            </a:r>
            <a:endParaRPr lang="zh-CN" altLang="en-US" sz="14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02410" y="1248410"/>
            <a:ext cx="165989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创作效率低</a:t>
            </a:r>
            <a:endParaRPr lang="zh-CN" altLang="en-US" sz="2000" b="1" spc="300" dirty="0"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56590" y="1620520"/>
            <a:ext cx="3866515" cy="1808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传统的创作通常需要大量的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人工干预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和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时间投入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。对于插画师和视频制作者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专业设计人员，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创作过程中难免遇到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灵感枯竭或效率瓶颈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。图灵画境通过自动生成图像、3D模型及视频，大大提高了创作效率，使得创作者能够更加专注于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细节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创作。</a:t>
            </a:r>
            <a:endParaRPr lang="zh-CN" altLang="en-US" sz="14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241425" y="3896360"/>
            <a:ext cx="2503805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探索极限艺术风格</a:t>
            </a:r>
            <a:endParaRPr lang="zh-CN" altLang="en-US" sz="2000" b="1" spc="300" dirty="0"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86715" y="4349115"/>
            <a:ext cx="3890645" cy="15500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艺术创作常常受到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个人审美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的限制，而图灵画境可使用户输入诸如</a:t>
            </a:r>
            <a:r>
              <a:rPr lang="en-US" altLang="zh-CN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“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无重力感</a:t>
            </a:r>
            <a:r>
              <a:rPr lang="en-US" altLang="zh-CN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”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、</a:t>
            </a:r>
            <a:r>
              <a:rPr lang="en-US" altLang="zh-CN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“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反重力建筑</a:t>
            </a:r>
            <a:r>
              <a:rPr lang="en-US" altLang="zh-CN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”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或</a:t>
            </a:r>
            <a:r>
              <a:rPr lang="en-US" altLang="zh-CN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“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巨型机械生物</a:t>
            </a:r>
            <a:r>
              <a:rPr lang="en-US" altLang="zh-CN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”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这类</a:t>
            </a:r>
            <a:r>
              <a:rPr lang="zh-CN" altLang="en-US" sz="1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猎奇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的元素，让</a:t>
            </a:r>
            <a:r>
              <a:rPr lang="en-US" altLang="zh-CN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AI</a:t>
            </a:r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模型尝试生成这些极限或不可思议的风格与内容，挑战人类艺术想象力的边界。</a:t>
            </a:r>
            <a:endParaRPr lang="zh-CN" altLang="en-US" sz="14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5295265" y="2564130"/>
            <a:ext cx="1761490" cy="172974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任意多边形: 形状 28"/>
          <p:cNvSpPr/>
          <p:nvPr/>
        </p:nvSpPr>
        <p:spPr>
          <a:xfrm>
            <a:off x="5997575" y="3254375"/>
            <a:ext cx="356870" cy="349250"/>
          </a:xfrm>
          <a:custGeom>
            <a:avLst/>
            <a:gdLst>
              <a:gd name="T0" fmla="*/ 0 w 12800"/>
              <a:gd name="T1" fmla="*/ 12800 h 12800"/>
              <a:gd name="T2" fmla="*/ 2289 w 12800"/>
              <a:gd name="T3" fmla="*/ 6397 h 12800"/>
              <a:gd name="T4" fmla="*/ 533 w 12800"/>
              <a:gd name="T5" fmla="*/ 12267 h 12800"/>
              <a:gd name="T6" fmla="*/ 1755 w 12800"/>
              <a:gd name="T7" fmla="*/ 6931 h 12800"/>
              <a:gd name="T8" fmla="*/ 533 w 12800"/>
              <a:gd name="T9" fmla="*/ 12267 h 12800"/>
              <a:gd name="T10" fmla="*/ 0 w 12800"/>
              <a:gd name="T11" fmla="*/ 5841 h 12800"/>
              <a:gd name="T12" fmla="*/ 2289 w 12800"/>
              <a:gd name="T13" fmla="*/ 3902 h 12800"/>
              <a:gd name="T14" fmla="*/ 533 w 12800"/>
              <a:gd name="T15" fmla="*/ 5307 h 12800"/>
              <a:gd name="T16" fmla="*/ 1755 w 12800"/>
              <a:gd name="T17" fmla="*/ 4435 h 12800"/>
              <a:gd name="T18" fmla="*/ 533 w 12800"/>
              <a:gd name="T19" fmla="*/ 5307 h 12800"/>
              <a:gd name="T20" fmla="*/ 2628 w 12800"/>
              <a:gd name="T21" fmla="*/ 12800 h 12800"/>
              <a:gd name="T22" fmla="*/ 4917 w 12800"/>
              <a:gd name="T23" fmla="*/ 8365 h 12800"/>
              <a:gd name="T24" fmla="*/ 3161 w 12800"/>
              <a:gd name="T25" fmla="*/ 12267 h 12800"/>
              <a:gd name="T26" fmla="*/ 4383 w 12800"/>
              <a:gd name="T27" fmla="*/ 8898 h 12800"/>
              <a:gd name="T28" fmla="*/ 3161 w 12800"/>
              <a:gd name="T29" fmla="*/ 12267 h 12800"/>
              <a:gd name="T30" fmla="*/ 2628 w 12800"/>
              <a:gd name="T31" fmla="*/ 7964 h 12800"/>
              <a:gd name="T32" fmla="*/ 4917 w 12800"/>
              <a:gd name="T33" fmla="*/ 6026 h 12800"/>
              <a:gd name="T34" fmla="*/ 3161 w 12800"/>
              <a:gd name="T35" fmla="*/ 7431 h 12800"/>
              <a:gd name="T36" fmla="*/ 4383 w 12800"/>
              <a:gd name="T37" fmla="*/ 6559 h 12800"/>
              <a:gd name="T38" fmla="*/ 3161 w 12800"/>
              <a:gd name="T39" fmla="*/ 7431 h 12800"/>
              <a:gd name="T40" fmla="*/ 5256 w 12800"/>
              <a:gd name="T41" fmla="*/ 12800 h 12800"/>
              <a:gd name="T42" fmla="*/ 7544 w 12800"/>
              <a:gd name="T43" fmla="*/ 4774 h 12800"/>
              <a:gd name="T44" fmla="*/ 5789 w 12800"/>
              <a:gd name="T45" fmla="*/ 12267 h 12800"/>
              <a:gd name="T46" fmla="*/ 7011 w 12800"/>
              <a:gd name="T47" fmla="*/ 5307 h 12800"/>
              <a:gd name="T48" fmla="*/ 5789 w 12800"/>
              <a:gd name="T49" fmla="*/ 12267 h 12800"/>
              <a:gd name="T50" fmla="*/ 5256 w 12800"/>
              <a:gd name="T51" fmla="*/ 4280 h 12800"/>
              <a:gd name="T52" fmla="*/ 7544 w 12800"/>
              <a:gd name="T53" fmla="*/ 2341 h 12800"/>
              <a:gd name="T54" fmla="*/ 5789 w 12800"/>
              <a:gd name="T55" fmla="*/ 3746 h 12800"/>
              <a:gd name="T56" fmla="*/ 7011 w 12800"/>
              <a:gd name="T57" fmla="*/ 2875 h 12800"/>
              <a:gd name="T58" fmla="*/ 5789 w 12800"/>
              <a:gd name="T59" fmla="*/ 3746 h 12800"/>
              <a:gd name="T60" fmla="*/ 7883 w 12800"/>
              <a:gd name="T61" fmla="*/ 12800 h 12800"/>
              <a:gd name="T62" fmla="*/ 10172 w 12800"/>
              <a:gd name="T63" fmla="*/ 2307 h 12800"/>
              <a:gd name="T64" fmla="*/ 8417 w 12800"/>
              <a:gd name="T65" fmla="*/ 12267 h 12800"/>
              <a:gd name="T66" fmla="*/ 9639 w 12800"/>
              <a:gd name="T67" fmla="*/ 2841 h 12800"/>
              <a:gd name="T68" fmla="*/ 8417 w 12800"/>
              <a:gd name="T69" fmla="*/ 12267 h 12800"/>
              <a:gd name="T70" fmla="*/ 7883 w 12800"/>
              <a:gd name="T71" fmla="*/ 1938 h 12800"/>
              <a:gd name="T72" fmla="*/ 10172 w 12800"/>
              <a:gd name="T73" fmla="*/ 0 h 12800"/>
              <a:gd name="T74" fmla="*/ 8417 w 12800"/>
              <a:gd name="T75" fmla="*/ 1405 h 12800"/>
              <a:gd name="T76" fmla="*/ 9639 w 12800"/>
              <a:gd name="T77" fmla="*/ 533 h 12800"/>
              <a:gd name="T78" fmla="*/ 8417 w 12800"/>
              <a:gd name="T79" fmla="*/ 1405 h 12800"/>
              <a:gd name="T80" fmla="*/ 10511 w 12800"/>
              <a:gd name="T81" fmla="*/ 12800 h 12800"/>
              <a:gd name="T82" fmla="*/ 12800 w 12800"/>
              <a:gd name="T83" fmla="*/ 6397 h 12800"/>
              <a:gd name="T84" fmla="*/ 11045 w 12800"/>
              <a:gd name="T85" fmla="*/ 12267 h 12800"/>
              <a:gd name="T86" fmla="*/ 12267 w 12800"/>
              <a:gd name="T87" fmla="*/ 6931 h 12800"/>
              <a:gd name="T88" fmla="*/ 11045 w 12800"/>
              <a:gd name="T89" fmla="*/ 12267 h 12800"/>
              <a:gd name="T90" fmla="*/ 10511 w 12800"/>
              <a:gd name="T91" fmla="*/ 5841 h 12800"/>
              <a:gd name="T92" fmla="*/ 12800 w 12800"/>
              <a:gd name="T93" fmla="*/ 3902 h 12800"/>
              <a:gd name="T94" fmla="*/ 11045 w 12800"/>
              <a:gd name="T95" fmla="*/ 5307 h 12800"/>
              <a:gd name="T96" fmla="*/ 12267 w 12800"/>
              <a:gd name="T97" fmla="*/ 4435 h 12800"/>
              <a:gd name="T98" fmla="*/ 11045 w 12800"/>
              <a:gd name="T99" fmla="*/ 5307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800" h="12800">
                <a:moveTo>
                  <a:pt x="2289" y="12800"/>
                </a:moveTo>
                <a:lnTo>
                  <a:pt x="0" y="12800"/>
                </a:lnTo>
                <a:lnTo>
                  <a:pt x="0" y="6397"/>
                </a:lnTo>
                <a:lnTo>
                  <a:pt x="2289" y="6397"/>
                </a:lnTo>
                <a:lnTo>
                  <a:pt x="2289" y="12800"/>
                </a:lnTo>
                <a:close/>
                <a:moveTo>
                  <a:pt x="533" y="12267"/>
                </a:moveTo>
                <a:lnTo>
                  <a:pt x="1755" y="12267"/>
                </a:lnTo>
                <a:lnTo>
                  <a:pt x="1755" y="6931"/>
                </a:lnTo>
                <a:lnTo>
                  <a:pt x="533" y="6931"/>
                </a:lnTo>
                <a:lnTo>
                  <a:pt x="533" y="12267"/>
                </a:lnTo>
                <a:close/>
                <a:moveTo>
                  <a:pt x="2289" y="5841"/>
                </a:moveTo>
                <a:lnTo>
                  <a:pt x="0" y="5841"/>
                </a:lnTo>
                <a:lnTo>
                  <a:pt x="0" y="3902"/>
                </a:lnTo>
                <a:lnTo>
                  <a:pt x="2289" y="3902"/>
                </a:lnTo>
                <a:lnTo>
                  <a:pt x="2289" y="5841"/>
                </a:lnTo>
                <a:close/>
                <a:moveTo>
                  <a:pt x="533" y="5307"/>
                </a:moveTo>
                <a:lnTo>
                  <a:pt x="1755" y="5307"/>
                </a:lnTo>
                <a:lnTo>
                  <a:pt x="1755" y="4435"/>
                </a:lnTo>
                <a:lnTo>
                  <a:pt x="533" y="4435"/>
                </a:lnTo>
                <a:lnTo>
                  <a:pt x="533" y="5307"/>
                </a:lnTo>
                <a:close/>
                <a:moveTo>
                  <a:pt x="4917" y="12800"/>
                </a:moveTo>
                <a:lnTo>
                  <a:pt x="2628" y="12800"/>
                </a:lnTo>
                <a:lnTo>
                  <a:pt x="2628" y="8365"/>
                </a:lnTo>
                <a:lnTo>
                  <a:pt x="4917" y="8365"/>
                </a:lnTo>
                <a:lnTo>
                  <a:pt x="4917" y="12800"/>
                </a:lnTo>
                <a:close/>
                <a:moveTo>
                  <a:pt x="3161" y="12267"/>
                </a:moveTo>
                <a:lnTo>
                  <a:pt x="4383" y="12267"/>
                </a:lnTo>
                <a:lnTo>
                  <a:pt x="4383" y="8898"/>
                </a:lnTo>
                <a:lnTo>
                  <a:pt x="3161" y="8898"/>
                </a:lnTo>
                <a:lnTo>
                  <a:pt x="3161" y="12267"/>
                </a:lnTo>
                <a:close/>
                <a:moveTo>
                  <a:pt x="4917" y="7964"/>
                </a:moveTo>
                <a:lnTo>
                  <a:pt x="2628" y="7964"/>
                </a:lnTo>
                <a:lnTo>
                  <a:pt x="2628" y="6026"/>
                </a:lnTo>
                <a:lnTo>
                  <a:pt x="4917" y="6026"/>
                </a:lnTo>
                <a:lnTo>
                  <a:pt x="4917" y="7964"/>
                </a:lnTo>
                <a:close/>
                <a:moveTo>
                  <a:pt x="3161" y="7431"/>
                </a:moveTo>
                <a:lnTo>
                  <a:pt x="4383" y="7431"/>
                </a:lnTo>
                <a:lnTo>
                  <a:pt x="4383" y="6559"/>
                </a:lnTo>
                <a:lnTo>
                  <a:pt x="3161" y="6559"/>
                </a:lnTo>
                <a:lnTo>
                  <a:pt x="3161" y="7431"/>
                </a:lnTo>
                <a:close/>
                <a:moveTo>
                  <a:pt x="7544" y="12800"/>
                </a:moveTo>
                <a:lnTo>
                  <a:pt x="5256" y="12800"/>
                </a:lnTo>
                <a:lnTo>
                  <a:pt x="5256" y="4774"/>
                </a:lnTo>
                <a:lnTo>
                  <a:pt x="7544" y="4774"/>
                </a:lnTo>
                <a:lnTo>
                  <a:pt x="7544" y="12800"/>
                </a:lnTo>
                <a:close/>
                <a:moveTo>
                  <a:pt x="5789" y="12267"/>
                </a:moveTo>
                <a:lnTo>
                  <a:pt x="7011" y="12267"/>
                </a:lnTo>
                <a:lnTo>
                  <a:pt x="7011" y="5307"/>
                </a:lnTo>
                <a:lnTo>
                  <a:pt x="5789" y="5307"/>
                </a:lnTo>
                <a:lnTo>
                  <a:pt x="5789" y="12267"/>
                </a:lnTo>
                <a:close/>
                <a:moveTo>
                  <a:pt x="7544" y="4280"/>
                </a:moveTo>
                <a:lnTo>
                  <a:pt x="5256" y="4280"/>
                </a:lnTo>
                <a:lnTo>
                  <a:pt x="5256" y="2341"/>
                </a:lnTo>
                <a:lnTo>
                  <a:pt x="7544" y="2341"/>
                </a:lnTo>
                <a:lnTo>
                  <a:pt x="7544" y="4280"/>
                </a:lnTo>
                <a:close/>
                <a:moveTo>
                  <a:pt x="5789" y="3746"/>
                </a:moveTo>
                <a:lnTo>
                  <a:pt x="7011" y="3746"/>
                </a:lnTo>
                <a:lnTo>
                  <a:pt x="7011" y="2875"/>
                </a:lnTo>
                <a:lnTo>
                  <a:pt x="5789" y="2875"/>
                </a:lnTo>
                <a:lnTo>
                  <a:pt x="5789" y="3746"/>
                </a:lnTo>
                <a:close/>
                <a:moveTo>
                  <a:pt x="10172" y="12800"/>
                </a:moveTo>
                <a:lnTo>
                  <a:pt x="7883" y="12800"/>
                </a:lnTo>
                <a:lnTo>
                  <a:pt x="7883" y="2307"/>
                </a:lnTo>
                <a:lnTo>
                  <a:pt x="10172" y="2307"/>
                </a:lnTo>
                <a:lnTo>
                  <a:pt x="10172" y="12800"/>
                </a:lnTo>
                <a:close/>
                <a:moveTo>
                  <a:pt x="8417" y="12267"/>
                </a:moveTo>
                <a:lnTo>
                  <a:pt x="9639" y="12267"/>
                </a:lnTo>
                <a:lnTo>
                  <a:pt x="9639" y="2841"/>
                </a:lnTo>
                <a:lnTo>
                  <a:pt x="8417" y="2841"/>
                </a:lnTo>
                <a:lnTo>
                  <a:pt x="8417" y="12267"/>
                </a:lnTo>
                <a:close/>
                <a:moveTo>
                  <a:pt x="10172" y="1938"/>
                </a:moveTo>
                <a:lnTo>
                  <a:pt x="7883" y="1938"/>
                </a:lnTo>
                <a:lnTo>
                  <a:pt x="7883" y="0"/>
                </a:lnTo>
                <a:lnTo>
                  <a:pt x="10172" y="0"/>
                </a:lnTo>
                <a:lnTo>
                  <a:pt x="10172" y="1938"/>
                </a:lnTo>
                <a:close/>
                <a:moveTo>
                  <a:pt x="8417" y="1405"/>
                </a:moveTo>
                <a:lnTo>
                  <a:pt x="9639" y="1405"/>
                </a:lnTo>
                <a:lnTo>
                  <a:pt x="9639" y="533"/>
                </a:lnTo>
                <a:lnTo>
                  <a:pt x="8417" y="533"/>
                </a:lnTo>
                <a:lnTo>
                  <a:pt x="8417" y="1405"/>
                </a:lnTo>
                <a:close/>
                <a:moveTo>
                  <a:pt x="12800" y="12800"/>
                </a:moveTo>
                <a:lnTo>
                  <a:pt x="10511" y="12800"/>
                </a:lnTo>
                <a:lnTo>
                  <a:pt x="10511" y="6397"/>
                </a:lnTo>
                <a:lnTo>
                  <a:pt x="12800" y="6397"/>
                </a:lnTo>
                <a:lnTo>
                  <a:pt x="12800" y="12800"/>
                </a:lnTo>
                <a:close/>
                <a:moveTo>
                  <a:pt x="11045" y="12267"/>
                </a:moveTo>
                <a:lnTo>
                  <a:pt x="12267" y="12267"/>
                </a:lnTo>
                <a:lnTo>
                  <a:pt x="12267" y="6931"/>
                </a:lnTo>
                <a:lnTo>
                  <a:pt x="11045" y="6931"/>
                </a:lnTo>
                <a:lnTo>
                  <a:pt x="11045" y="12267"/>
                </a:lnTo>
                <a:close/>
                <a:moveTo>
                  <a:pt x="12800" y="5841"/>
                </a:moveTo>
                <a:lnTo>
                  <a:pt x="10511" y="5841"/>
                </a:lnTo>
                <a:lnTo>
                  <a:pt x="10511" y="3902"/>
                </a:lnTo>
                <a:lnTo>
                  <a:pt x="12800" y="3902"/>
                </a:lnTo>
                <a:lnTo>
                  <a:pt x="12800" y="5841"/>
                </a:lnTo>
                <a:close/>
                <a:moveTo>
                  <a:pt x="11045" y="5307"/>
                </a:moveTo>
                <a:lnTo>
                  <a:pt x="12267" y="5307"/>
                </a:lnTo>
                <a:lnTo>
                  <a:pt x="12267" y="4435"/>
                </a:lnTo>
                <a:lnTo>
                  <a:pt x="11045" y="4435"/>
                </a:lnTo>
                <a:lnTo>
                  <a:pt x="11045" y="5307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1" name="直接连接符 30"/>
          <p:cNvCxnSpPr/>
          <p:nvPr/>
        </p:nvCxnSpPr>
        <p:spPr>
          <a:xfrm>
            <a:off x="6060533" y="4012467"/>
            <a:ext cx="295275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656590" y="468630"/>
            <a:ext cx="348107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问题解决&amp;现实意义</a:t>
            </a:r>
            <a:endParaRPr lang="zh-CN" altLang="en-US" sz="2400" spc="300" dirty="0"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18" grpId="1"/>
      <p:bldP spid="19" grpId="1"/>
      <p:bldP spid="26" grpId="0"/>
      <p:bldP spid="27" grpId="0"/>
      <p:bldP spid="26" grpId="1"/>
      <p:bldP spid="27" grpId="1"/>
      <p:bldP spid="10" grpId="0"/>
      <p:bldP spid="11" grpId="0"/>
      <p:bldP spid="10" grpId="1"/>
      <p:bldP spid="11" grpId="1"/>
      <p:bldP spid="14" grpId="0"/>
      <p:bldP spid="15" grpId="0"/>
      <p:bldP spid="14" grpId="1"/>
      <p:bldP spid="15" grpId="1"/>
      <p:bldP spid="4" grpId="0"/>
      <p:bldP spid="5" grpId="0"/>
      <p:bldP spid="4" grpId="1"/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353050" y="946150"/>
            <a:ext cx="6343650" cy="1592580"/>
          </a:xfrm>
        </p:spPr>
        <p:txBody>
          <a:bodyPr>
            <a:sp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</a:rPr>
              <a:t>PART 02</a:t>
            </a:r>
            <a:endParaRPr lang="en-US" altLang="zh-CN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-206899" y="3823481"/>
            <a:ext cx="5023898" cy="1955165"/>
          </a:xfrm>
        </p:spPr>
        <p:txBody>
          <a:bodyPr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</a:rPr>
              <a:t>项目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</a:rPr>
              <a:t>实施方案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743585" y="712470"/>
            <a:ext cx="2615565" cy="332105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系统架构设计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  <p:pic>
        <p:nvPicPr>
          <p:cNvPr id="2" name="图片 1" descr="Fedrated Unlearning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0400" y="1117600"/>
            <a:ext cx="10871835" cy="55308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743585" y="712470"/>
            <a:ext cx="2615565" cy="332105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核心技术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4650" y="3645535"/>
            <a:ext cx="2672080" cy="2577465"/>
          </a:xfrm>
          <a:prstGeom prst="round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480" y="525145"/>
            <a:ext cx="2561590" cy="2596515"/>
          </a:xfrm>
          <a:prstGeom prst="round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885" y="3645535"/>
            <a:ext cx="2822575" cy="2577465"/>
          </a:xfrm>
          <a:prstGeom prst="round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5920" y="525145"/>
            <a:ext cx="2536190" cy="2572385"/>
          </a:xfrm>
          <a:prstGeom prst="round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3978275" y="3286125"/>
            <a:ext cx="1059815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图生图</a:t>
            </a:r>
            <a:endParaRPr lang="zh-CN" altLang="en-US" sz="2000" b="1" spc="300" dirty="0"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47115" y="1541145"/>
            <a:ext cx="99949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文生图</a:t>
            </a:r>
            <a:endParaRPr lang="zh-CN" altLang="en-US" sz="2000" b="1" spc="300" dirty="0"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93890" y="1152525"/>
            <a:ext cx="1059815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图生</a:t>
            </a:r>
            <a:r>
              <a:rPr lang="en-US" altLang="zh-CN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3D</a:t>
            </a:r>
            <a:endParaRPr lang="en-US" altLang="zh-CN" sz="2000" b="1" spc="300" dirty="0"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666605" y="3286125"/>
            <a:ext cx="1449705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图生视频</a:t>
            </a:r>
            <a:endParaRPr lang="zh-CN" altLang="en-US" sz="2000" b="1" spc="300" dirty="0">
              <a:solidFill>
                <a:schemeClr val="tx1">
                  <a:lumMod val="75000"/>
                  <a:lumOff val="25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27965" y="1926590"/>
            <a:ext cx="2958465" cy="1599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用户只需提供一段文本描述，生成模型即可自动将其转化为相应的图像。豆包使用自然语言处理（NLP）与计算机视觉（CV）相结合的技术，通过理解文本中的语义来生成视觉效果。</a:t>
            </a:r>
            <a:endParaRPr lang="zh-CN" altLang="en-US" sz="14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185160" y="3645535"/>
            <a:ext cx="2868930" cy="181483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通过输入一张图像，生成风格、内容或特征不同的图像。豆包（Doubao）是一个基于深度学习的图像生成平台，能够通过学习大量图像样本，理解图像之间的关系，并在给定输入图像的基础上生成新的图像。</a:t>
            </a:r>
            <a:endParaRPr lang="zh-CN" altLang="en-US" sz="14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191885" y="1531620"/>
            <a:ext cx="2835910" cy="203009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图生3D通过深度神经网络和计算机视觉技术，将二维图像中的深度信息、纹理、形状等转化为三维空间中的物体或场景。这通常包括通过推测图像中的深度信息、纹理映射以及形状生成等步骤，以便在3D环境中呈现这些元素。</a:t>
            </a:r>
            <a:endParaRPr lang="zh-CN" altLang="en-US" sz="14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265920" y="3645535"/>
            <a:ext cx="2818765" cy="246126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14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图生视频技术通过结合图像理解与时间序列生成技术，使用生成对抗网络（GAN）或变换模型（如Video Diffusion Models），将静态图像的内容扩展到视频格式。模型通过分析图像中的场景、物体及背景，推测视频中的运动轨迹、时间变化和场景转化等，生成连续帧来构建一个视频。</a:t>
            </a:r>
            <a:endParaRPr lang="zh-CN" altLang="en-US" sz="14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1" grpId="1"/>
      <p:bldP spid="14" grpId="1"/>
      <p:bldP spid="18" grpId="0"/>
      <p:bldP spid="15" grpId="0"/>
      <p:bldP spid="18" grpId="1"/>
      <p:bldP spid="15" grpId="1"/>
      <p:bldP spid="12" grpId="0"/>
      <p:bldP spid="17" grpId="0"/>
      <p:bldP spid="12" grpId="1"/>
      <p:bldP spid="17" grpId="1"/>
      <p:bldP spid="13" grpId="0"/>
      <p:bldP spid="19" grpId="0"/>
      <p:bldP spid="13" grpId="1"/>
      <p:bldP spid="1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743585" y="712470"/>
            <a:ext cx="2615565" cy="332105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用户体验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设计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5270" y="2433955"/>
            <a:ext cx="295783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首页页面进入项目系统，提供一个导航栏，分别引向首页、介绍页、产品页和团队页，并且提供</a:t>
            </a:r>
            <a:r>
              <a:rPr lang="en-US" altLang="zh-CN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EXPLORE</a:t>
            </a:r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键引导用户点击。</a:t>
            </a:r>
            <a:endParaRPr lang="zh-CN" altLang="en-US" sz="20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2175" y="712470"/>
            <a:ext cx="8509000" cy="53174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743585" y="712470"/>
            <a:ext cx="2615565" cy="332105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用户体验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sym typeface="+mn-ea"/>
              </a:rPr>
              <a:t>设计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0020" y="2433955"/>
            <a:ext cx="257746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Introduction</a:t>
            </a:r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页面介绍文生图、图生图、图生</a:t>
            </a:r>
            <a:r>
              <a:rPr lang="en-US" altLang="zh-CN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3D</a:t>
            </a:r>
            <a:r>
              <a:rPr lang="zh-CN" altLang="en-US" sz="2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和图生视频四个核心功能。</a:t>
            </a:r>
            <a:endParaRPr lang="zh-CN" altLang="en-US" sz="2000" spc="300" dirty="0">
              <a:solidFill>
                <a:schemeClr val="tx1">
                  <a:lumMod val="50000"/>
                  <a:lumOff val="50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7515" y="583565"/>
            <a:ext cx="4326890" cy="2746375"/>
          </a:xfrm>
          <a:prstGeom prst="snip2Diag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240" y="583565"/>
            <a:ext cx="4329430" cy="2745740"/>
          </a:xfrm>
          <a:prstGeom prst="snip2Diag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510" y="3576320"/>
            <a:ext cx="4366895" cy="2729230"/>
          </a:xfrm>
          <a:prstGeom prst="snip2Diag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4450" y="3576955"/>
            <a:ext cx="4300220" cy="2728595"/>
          </a:xfrm>
          <a:prstGeom prst="snip2DiagRect">
            <a:avLst/>
          </a:prstGeom>
        </p:spPr>
      </p:pic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ags/tag10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ags/tag11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ags/tag12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ags/tag13.xml><?xml version="1.0" encoding="utf-8"?>
<p:tagLst xmlns:p="http://schemas.openxmlformats.org/presentationml/2006/main">
  <p:tag name="ISLIDE.ICON" val="#406626;"/>
</p:tagLst>
</file>

<file path=ppt/tags/tag14.xml><?xml version="1.0" encoding="utf-8"?>
<p:tagLst xmlns:p="http://schemas.openxmlformats.org/presentationml/2006/main">
  <p:tag name="ISLIDE.ICON" val="#408332;#405340;#405095;#405340;#405366;#407023;#406976;#406992;#406979;#406980;"/>
</p:tagLst>
</file>

<file path=ppt/tags/tag15.xml><?xml version="1.0" encoding="utf-8"?>
<p:tagLst xmlns:p="http://schemas.openxmlformats.org/presentationml/2006/main">
  <p:tag name="ISLIDE.ICON" val="#408332;#405340;#405095;#405340;#405366;#407023;#406976;#406992;#406979;#406980;"/>
</p:tagLst>
</file>

<file path=ppt/tags/tag16.xml><?xml version="1.0" encoding="utf-8"?>
<p:tagLst xmlns:p="http://schemas.openxmlformats.org/presentationml/2006/main">
  <p:tag name="ISLIDE.ICON" val="#408332;#405340;#405095;#405340;#405366;#407023;#406976;#406992;#406979;#406980;"/>
</p:tagLst>
</file>

<file path=ppt/tags/tag17.xml><?xml version="1.0" encoding="utf-8"?>
<p:tagLst xmlns:p="http://schemas.openxmlformats.org/presentationml/2006/main">
  <p:tag name="ISLIDE.ICON" val="#408332;#405340;#405095;#405340;#405366;#407023;#406976;#406992;#406979;#406980;"/>
</p:tagLst>
</file>

<file path=ppt/tags/tag18.xml><?xml version="1.0" encoding="utf-8"?>
<p:tagLst xmlns:p="http://schemas.openxmlformats.org/presentationml/2006/main">
  <p:tag name="ISLIDE.ICON" val="#408332;#405340;#405095;#405340;#405366;#407023;#406976;#406992;#406979;#406980;"/>
</p:tagLst>
</file>

<file path=ppt/tags/tag19.xml><?xml version="1.0" encoding="utf-8"?>
<p:tagLst xmlns:p="http://schemas.openxmlformats.org/presentationml/2006/main">
  <p:tag name="ISLIDE.ICON" val="#408332;#405340;#405095;#405340;#405366;#407023;#406976;#406992;#406979;#406980;"/>
</p:tagLst>
</file>

<file path=ppt/tags/tag2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ags/tag20.xml><?xml version="1.0" encoding="utf-8"?>
<p:tagLst xmlns:p="http://schemas.openxmlformats.org/presentationml/2006/main">
  <p:tag name="ISLIDE.ICON" val="#408332;#405340;#405095;#405340;#405366;#407023;#406976;#406992;#406979;#406980;"/>
</p:tagLst>
</file>

<file path=ppt/tags/tag21.xml><?xml version="1.0" encoding="utf-8"?>
<p:tagLst xmlns:p="http://schemas.openxmlformats.org/presentationml/2006/main">
  <p:tag name="ISLIDE.ICON" val="#408332;#405340;#405095;#405340;#405366;#407023;#406976;#406992;#406979;#406980;"/>
</p:tagLst>
</file>

<file path=ppt/tags/tag22.xml><?xml version="1.0" encoding="utf-8"?>
<p:tagLst xmlns:p="http://schemas.openxmlformats.org/presentationml/2006/main">
  <p:tag name="ISLIDE.ICON" val="#408332;#405340;#405095;#405340;#405366;#407023;#406976;#406992;#406979;#406980;"/>
</p:tagLst>
</file>

<file path=ppt/tags/tag23.xml><?xml version="1.0" encoding="utf-8"?>
<p:tagLst xmlns:p="http://schemas.openxmlformats.org/presentationml/2006/main">
  <p:tag name="ISLIDE.ICON" val="#408332;#405340;#405095;#405340;#405366;#407023;#406976;#406992;#406979;#406980;"/>
</p:tagLst>
</file>

<file path=ppt/tags/tag24.xml><?xml version="1.0" encoding="utf-8"?>
<p:tagLst xmlns:p="http://schemas.openxmlformats.org/presentationml/2006/main">
  <p:tag name="ISLIDE.GUIDESSETTING" val="{&quot;Id&quot;:&quot;GuidesStyle_Moderate&quot;,&quot;Name&quot;:&quot;适中&quot;,&quot;Kind&quot;:&quot;System&quot;,&quot;OldGuidesSetting&quot;:{&quot;HeaderHeight&quot;:13.0,&quot;FooterHeight&quot;:6.0,&quot;SideMargin&quot;:4.0,&quot;TopMargin&quot;:0.0,&quot;BottomMargin&quot;:0.0,&quot;IntervalMargin&quot;:1.5}}"/>
</p:tagLst>
</file>

<file path=ppt/tags/tag3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ags/tag4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ags/tag5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ags/tag6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ags/tag7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ags/tag8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ags/tag9.xml><?xml version="1.0" encoding="utf-8"?>
<p:tagLst xmlns:p="http://schemas.openxmlformats.org/presentationml/2006/main">
  <p:tag name="KSO_WM_DIAGRAM_VIRTUALLY_FRAME" val="{&quot;height&quot;:154.11897637795272,&quot;left&quot;:47.75,&quot;top&quot;:281,&quot;width&quot;:875.95}"/>
</p:tagLst>
</file>

<file path=ppt/theme/theme1.xml><?xml version="1.0" encoding="utf-8"?>
<a:theme xmlns:a="http://schemas.openxmlformats.org/drawingml/2006/main" name="Office 主题​​">
  <a:themeElements>
    <a:clrScheme name="绿色旅游">
      <a:dk1>
        <a:srgbClr val="010101"/>
      </a:dk1>
      <a:lt1>
        <a:srgbClr val="FFFFFF"/>
      </a:lt1>
      <a:dk2>
        <a:srgbClr val="44546A"/>
      </a:dk2>
      <a:lt2>
        <a:srgbClr val="E7E6E6"/>
      </a:lt2>
      <a:accent1>
        <a:srgbClr val="7BDF9B"/>
      </a:accent1>
      <a:accent2>
        <a:srgbClr val="25AE9E"/>
      </a:accent2>
      <a:accent3>
        <a:srgbClr val="2BC3E3"/>
      </a:accent3>
      <a:accent4>
        <a:srgbClr val="2290FC"/>
      </a:accent4>
      <a:accent5>
        <a:srgbClr val="FC9783"/>
      </a:accent5>
      <a:accent6>
        <a:srgbClr val="FB7598"/>
      </a:accent6>
      <a:hlink>
        <a:srgbClr val="0563C1"/>
      </a:hlink>
      <a:folHlink>
        <a:srgbClr val="954F72"/>
      </a:folHlink>
    </a:clrScheme>
    <a:fontScheme name="绿色旅游">
      <a:majorFont>
        <a:latin typeface="Segoe UI Semibold"/>
        <a:ea typeface="微软雅黑"/>
        <a:cs typeface=""/>
      </a:majorFont>
      <a:minorFont>
        <a:latin typeface="Segoe UI Symbo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1658</Words>
  <Application>WPS 演示</Application>
  <PresentationFormat>宽屏</PresentationFormat>
  <Paragraphs>131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6" baseType="lpstr">
      <vt:lpstr>Arial</vt:lpstr>
      <vt:lpstr>宋体</vt:lpstr>
      <vt:lpstr>Wingdings</vt:lpstr>
      <vt:lpstr>Segoe UI Symbol</vt:lpstr>
      <vt:lpstr>微软雅黑</vt:lpstr>
      <vt:lpstr>Segoe UI Light</vt:lpstr>
      <vt:lpstr>Segoe UI Light</vt:lpstr>
      <vt:lpstr>华文行楷</vt:lpstr>
      <vt:lpstr>Rage Italic</vt:lpstr>
      <vt:lpstr>华文中宋</vt:lpstr>
      <vt:lpstr>Arial Unicode MS</vt:lpstr>
      <vt:lpstr>Segoe UI Semibold</vt:lpstr>
      <vt:lpstr>Calibri</vt:lpstr>
      <vt:lpstr>等线 Light</vt:lpstr>
      <vt:lpstr>等线</vt:lpstr>
      <vt:lpstr>Office 主题​​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Xi</dc:creator>
  <cp:lastModifiedBy>WeCHE</cp:lastModifiedBy>
  <cp:revision>248</cp:revision>
  <dcterms:created xsi:type="dcterms:W3CDTF">2021-06-21T12:38:00Z</dcterms:created>
  <dcterms:modified xsi:type="dcterms:W3CDTF">2025-04-15T13:43:29Z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4D8940BFF941472896E4016EC2A7AC96_13</vt:lpwstr>
  </property>
  <property fmtid="{D5CDD505-2E9C-101B-9397-08002B2CF9AE}" pid="3" name="KSOProductBuildVer">
    <vt:lpwstr>2052-12.1.0.20784</vt:lpwstr>
  </property>
</Properties>
</file>

<file path=docProps/thumbnail.jpeg>
</file>